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4" r:id="rId7"/>
    <p:sldId id="262" r:id="rId8"/>
    <p:sldId id="263" r:id="rId9"/>
    <p:sldId id="264" r:id="rId10"/>
    <p:sldId id="265" r:id="rId11"/>
    <p:sldId id="267" r:id="rId12"/>
    <p:sldId id="266" r:id="rId13"/>
    <p:sldId id="270" r:id="rId14"/>
    <p:sldId id="268" r:id="rId15"/>
    <p:sldId id="269" r:id="rId16"/>
    <p:sldId id="272" r:id="rId17"/>
    <p:sldId id="273" r:id="rId18"/>
    <p:sldId id="271"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varScale="1">
        <p:scale>
          <a:sx n="100" d="100"/>
          <a:sy n="100" d="100"/>
        </p:scale>
        <p:origin x="78"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72B8909-312F-4208-A55C-A0C86B7DB206}" type="datetimeFigureOut">
              <a:rPr lang="it-IT" smtClean="0"/>
              <a:t>19/08/2015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314622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2B8909-312F-4208-A55C-A0C86B7DB206}" type="datetimeFigureOut">
              <a:rPr lang="it-IT" smtClean="0"/>
              <a:t>19/08/2015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9466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2B8909-312F-4208-A55C-A0C86B7DB206}" type="datetimeFigureOut">
              <a:rPr lang="it-IT" smtClean="0"/>
              <a:t>19/08/2015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157592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2B8909-312F-4208-A55C-A0C86B7DB206}" type="datetimeFigureOut">
              <a:rPr lang="it-IT" smtClean="0"/>
              <a:t>19/08/2015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398354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72B8909-312F-4208-A55C-A0C86B7DB206}" type="datetimeFigureOut">
              <a:rPr lang="it-IT" smtClean="0"/>
              <a:t>19/08/2015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265885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72B8909-312F-4208-A55C-A0C86B7DB206}" type="datetimeFigureOut">
              <a:rPr lang="it-IT" smtClean="0"/>
              <a:t>19/08/2015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82577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72B8909-312F-4208-A55C-A0C86B7DB206}" type="datetimeFigureOut">
              <a:rPr lang="it-IT" smtClean="0"/>
              <a:t>19/08/2015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112599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72B8909-312F-4208-A55C-A0C86B7DB206}" type="datetimeFigureOut">
              <a:rPr lang="it-IT" smtClean="0"/>
              <a:t>19/08/2015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228387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72B8909-312F-4208-A55C-A0C86B7DB206}" type="datetimeFigureOut">
              <a:rPr lang="it-IT" smtClean="0"/>
              <a:t>19/08/2015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334166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2B8909-312F-4208-A55C-A0C86B7DB206}" type="datetimeFigureOut">
              <a:rPr lang="it-IT" smtClean="0"/>
              <a:t>19/08/2015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421673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2B8909-312F-4208-A55C-A0C86B7DB206}" type="datetimeFigureOut">
              <a:rPr lang="it-IT" smtClean="0"/>
              <a:t>19/08/2015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43625B-115A-4697-9880-D626626F9C9C}" type="slidenum">
              <a:rPr lang="it-IT" smtClean="0"/>
              <a:t>‹N›</a:t>
            </a:fld>
            <a:endParaRPr lang="it-IT"/>
          </a:p>
        </p:txBody>
      </p:sp>
    </p:spTree>
    <p:extLst>
      <p:ext uri="{BB962C8B-B14F-4D97-AF65-F5344CB8AC3E}">
        <p14:creationId xmlns:p14="http://schemas.microsoft.com/office/powerpoint/2010/main" val="22554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B8909-312F-4208-A55C-A0C86B7DB206}" type="datetimeFigureOut">
              <a:rPr lang="it-IT" smtClean="0"/>
              <a:t>19/08/2015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3625B-115A-4697-9880-D626626F9C9C}" type="slidenum">
              <a:rPr lang="it-IT" smtClean="0"/>
              <a:t>‹N›</a:t>
            </a:fld>
            <a:endParaRPr lang="it-IT"/>
          </a:p>
        </p:txBody>
      </p:sp>
    </p:spTree>
    <p:extLst>
      <p:ext uri="{BB962C8B-B14F-4D97-AF65-F5344CB8AC3E}">
        <p14:creationId xmlns:p14="http://schemas.microsoft.com/office/powerpoint/2010/main" val="363417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1325562"/>
          </a:xfrm>
        </p:spPr>
        <p:txBody>
          <a:bodyPr>
            <a:normAutofit fontScale="90000"/>
          </a:bodyPr>
          <a:lstStyle/>
          <a:p>
            <a:r>
              <a:rPr lang="it-IT" sz="3200" dirty="0" smtClean="0"/>
              <a:t>Il nuovo regime del credito di imposta per le imprese che investono in ricerca e sviluppo anche attraverso contratti con le Università </a:t>
            </a:r>
            <a:endParaRPr lang="it-IT" sz="3200" dirty="0"/>
          </a:p>
        </p:txBody>
      </p:sp>
      <p:sp>
        <p:nvSpPr>
          <p:cNvPr id="3" name="Sottotitolo 2"/>
          <p:cNvSpPr>
            <a:spLocks noGrp="1"/>
          </p:cNvSpPr>
          <p:nvPr>
            <p:ph type="subTitle" idx="1"/>
          </p:nvPr>
        </p:nvSpPr>
        <p:spPr>
          <a:xfrm>
            <a:off x="1524000" y="5897562"/>
            <a:ext cx="9144000" cy="388938"/>
          </a:xfrm>
        </p:spPr>
        <p:txBody>
          <a:bodyPr>
            <a:normAutofit lnSpcReduction="10000"/>
          </a:bodyPr>
          <a:lstStyle/>
          <a:p>
            <a:r>
              <a:rPr lang="it-IT" dirty="0" smtClean="0"/>
              <a:t>Release al 20.08.2015</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099" y="3509962"/>
            <a:ext cx="4848225" cy="2071687"/>
          </a:xfrm>
          <a:prstGeom prst="rect">
            <a:avLst/>
          </a:prstGeom>
        </p:spPr>
      </p:pic>
    </p:spTree>
    <p:extLst>
      <p:ext uri="{BB962C8B-B14F-4D97-AF65-F5344CB8AC3E}">
        <p14:creationId xmlns:p14="http://schemas.microsoft.com/office/powerpoint/2010/main" val="9813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Autofit/>
          </a:bodyPr>
          <a:lstStyle/>
          <a:p>
            <a:pPr algn="ctr"/>
            <a:r>
              <a:rPr lang="it-IT" sz="3600" b="1" dirty="0" smtClean="0"/>
              <a:t>Tipologia di costi ammessi all’agevolazione</a:t>
            </a:r>
            <a:br>
              <a:rPr lang="it-IT" sz="3600" b="1" dirty="0" smtClean="0"/>
            </a:br>
            <a:r>
              <a:rPr lang="it-IT" sz="3600" b="1" dirty="0" smtClean="0"/>
              <a:t>competenze tecniche e privative industriali</a:t>
            </a:r>
            <a:endParaRPr lang="it-IT" sz="3600"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Sono infine ammessi i costi per competenze tecniche e privative industriali relative ad una invenzione industriale o biotecnologica, a una topografia di prodotto a semiconduttori o a una nuova varietà vegetale, anche acquisite da fonti esterne.</a:t>
            </a:r>
            <a:endParaRPr lang="it-IT" dirty="0"/>
          </a:p>
        </p:txBody>
      </p:sp>
    </p:spTree>
    <p:extLst>
      <p:ext uri="{BB962C8B-B14F-4D97-AF65-F5344CB8AC3E}">
        <p14:creationId xmlns:p14="http://schemas.microsoft.com/office/powerpoint/2010/main" val="344296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600" b="1" dirty="0" smtClean="0"/>
              <a:t>Il calcolo del credito</a:t>
            </a:r>
            <a:br>
              <a:rPr lang="it-IT" sz="3600" b="1" dirty="0" smtClean="0"/>
            </a:br>
            <a:r>
              <a:rPr lang="it-IT" sz="3600" b="1" dirty="0" smtClean="0"/>
              <a:t>(art. 5 del DM)</a:t>
            </a:r>
            <a:endParaRPr lang="it-IT" sz="3600" b="1" dirty="0"/>
          </a:p>
        </p:txBody>
      </p:sp>
      <p:sp>
        <p:nvSpPr>
          <p:cNvPr id="3" name="Segnaposto contenuto 2"/>
          <p:cNvSpPr>
            <a:spLocks noGrp="1"/>
          </p:cNvSpPr>
          <p:nvPr>
            <p:ph idx="1"/>
          </p:nvPr>
        </p:nvSpPr>
        <p:spPr/>
        <p:txBody>
          <a:bodyPr>
            <a:normAutofit fontScale="85000" lnSpcReduction="20000"/>
          </a:bodyPr>
          <a:lstStyle/>
          <a:p>
            <a:pPr algn="just">
              <a:buFont typeface="Wingdings" panose="05000000000000000000" pitchFamily="2" charset="2"/>
              <a:buChar char="Ø"/>
            </a:pPr>
            <a:r>
              <a:rPr lang="it-IT" dirty="0" smtClean="0"/>
              <a:t>Il credito di imposta spetta , fino ad un importo massimo di euro 5 milioni per ciascun beneficiario, nella misura del 50% o 25% (vedi </a:t>
            </a:r>
            <a:r>
              <a:rPr lang="it-IT" dirty="0" err="1" smtClean="0"/>
              <a:t>slides</a:t>
            </a:r>
            <a:r>
              <a:rPr lang="it-IT" dirty="0" smtClean="0"/>
              <a:t> successiva) della spesa incrementale ed è riconosciuto a condizione che la spesa complessiva per investimenti in attività di ricerca e sviluppo effettuata in ciascun periodo di imposta in relazione al quale si intende fruire dell’agevolazione ammonti ad almeno 30.000 euro ed ecceda la media dei medesimi investimenti realizzati nei tre periodi di imposta precedenti a quello in corso al 31 Dicembre 2015 ovvero nel minor periodo per le imprese in attività da meno di tre periodi di imposta a partire dalla data di costituzione.</a:t>
            </a:r>
          </a:p>
          <a:p>
            <a:pPr algn="just">
              <a:buFont typeface="Wingdings" panose="05000000000000000000" pitchFamily="2" charset="2"/>
              <a:buChar char="q"/>
            </a:pPr>
            <a:r>
              <a:rPr lang="it-IT" dirty="0" smtClean="0"/>
              <a:t>Per spesa incrementale si intende la differenza positiva tra l’ammontare complessivo delle spese per investimenti in attività di ricerca e sviluppo sostenute nel periodo di imposta in relazione al quale si intende fruire dell’agevolazione e la media annuale delle medesime spese realizzate nei tre periodi di imposta precedenti a quello in corso al 31 Dicembre 2015 ovvero nel minor periodo dalla data di costituzione</a:t>
            </a:r>
            <a:endParaRPr lang="it-IT" dirty="0"/>
          </a:p>
        </p:txBody>
      </p:sp>
    </p:spTree>
    <p:extLst>
      <p:ext uri="{BB962C8B-B14F-4D97-AF65-F5344CB8AC3E}">
        <p14:creationId xmlns:p14="http://schemas.microsoft.com/office/powerpoint/2010/main" val="234384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600" b="1" dirty="0" smtClean="0"/>
              <a:t>Il calcolo del credito</a:t>
            </a:r>
            <a:br>
              <a:rPr lang="it-IT" sz="3600" b="1" dirty="0" smtClean="0"/>
            </a:br>
            <a:r>
              <a:rPr lang="it-IT" sz="3600" b="1" dirty="0" smtClean="0"/>
              <a:t>le percentuali </a:t>
            </a:r>
            <a:endParaRPr lang="it-IT" sz="3600" b="1" dirty="0"/>
          </a:p>
        </p:txBody>
      </p:sp>
      <p:sp>
        <p:nvSpPr>
          <p:cNvPr id="3" name="Segnaposto contenuto 2"/>
          <p:cNvSpPr>
            <a:spLocks noGrp="1"/>
          </p:cNvSpPr>
          <p:nvPr>
            <p:ph idx="1"/>
          </p:nvPr>
        </p:nvSpPr>
        <p:spPr/>
        <p:txBody>
          <a:bodyPr/>
          <a:lstStyle/>
          <a:p>
            <a:r>
              <a:rPr lang="it-IT" dirty="0" smtClean="0"/>
              <a:t>Il credito d’imposta è riconosciuto:</a:t>
            </a:r>
          </a:p>
          <a:p>
            <a:endParaRPr lang="it-IT" dirty="0" smtClean="0"/>
          </a:p>
          <a:p>
            <a:pPr algn="just">
              <a:buFont typeface="Wingdings" panose="05000000000000000000" pitchFamily="2" charset="2"/>
              <a:buChar char="§"/>
            </a:pPr>
            <a:r>
              <a:rPr lang="it-IT" dirty="0" smtClean="0"/>
              <a:t>Al 50% della spesa incrementale relativa ai costi di personale altamente qualificato avvero alle spese relative alla ricerca </a:t>
            </a:r>
            <a:r>
              <a:rPr lang="it-IT" dirty="0" err="1" smtClean="0"/>
              <a:t>extramuros</a:t>
            </a:r>
            <a:r>
              <a:rPr lang="it-IT" dirty="0" smtClean="0"/>
              <a:t> non infragruppo (lettera a) e c) del DM)</a:t>
            </a:r>
          </a:p>
          <a:p>
            <a:pPr algn="just">
              <a:buFont typeface="Wingdings" panose="05000000000000000000" pitchFamily="2" charset="2"/>
              <a:buChar char="§"/>
            </a:pPr>
            <a:endParaRPr lang="it-IT" dirty="0"/>
          </a:p>
          <a:p>
            <a:pPr algn="just">
              <a:buFont typeface="Wingdings" panose="05000000000000000000" pitchFamily="2" charset="2"/>
              <a:buChar char="§"/>
            </a:pPr>
            <a:r>
              <a:rPr lang="it-IT" dirty="0" smtClean="0"/>
              <a:t>Al 25% sulle altre spese di cui alle lettera b) e d)  del DM</a:t>
            </a:r>
            <a:endParaRPr lang="it-IT" dirty="0"/>
          </a:p>
        </p:txBody>
      </p:sp>
    </p:spTree>
    <p:extLst>
      <p:ext uri="{BB962C8B-B14F-4D97-AF65-F5344CB8AC3E}">
        <p14:creationId xmlns:p14="http://schemas.microsoft.com/office/powerpoint/2010/main" val="318791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47725" y="165100"/>
            <a:ext cx="10515600" cy="1325563"/>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600" b="1" dirty="0" smtClean="0"/>
              <a:t>La situazione di una ipotetica società</a:t>
            </a:r>
            <a:br>
              <a:rPr lang="it-IT" sz="3600" b="1" dirty="0" smtClean="0"/>
            </a:br>
            <a:r>
              <a:rPr lang="it-IT" sz="3600" b="1" dirty="0" smtClean="0"/>
              <a:t>Costi per ricerca e sviluppo</a:t>
            </a:r>
            <a:endParaRPr lang="it-IT" sz="36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75632166"/>
              </p:ext>
            </p:extLst>
          </p:nvPr>
        </p:nvGraphicFramePr>
        <p:xfrm>
          <a:off x="771525" y="1825625"/>
          <a:ext cx="9801224" cy="2123440"/>
        </p:xfrm>
        <a:graphic>
          <a:graphicData uri="http://schemas.openxmlformats.org/drawingml/2006/table">
            <a:tbl>
              <a:tblPr firstRow="1" bandRow="1">
                <a:tableStyleId>{5C22544A-7EE6-4342-B048-85BDC9FD1C3A}</a:tableStyleId>
              </a:tblPr>
              <a:tblGrid>
                <a:gridCol w="2450306"/>
                <a:gridCol w="2450306"/>
                <a:gridCol w="2450306"/>
                <a:gridCol w="2450306"/>
              </a:tblGrid>
              <a:tr h="370840">
                <a:tc>
                  <a:txBody>
                    <a:bodyPr/>
                    <a:lstStyle/>
                    <a:p>
                      <a:pPr algn="ctr"/>
                      <a:r>
                        <a:rPr lang="it-IT" dirty="0" smtClean="0"/>
                        <a:t>Annualità</a:t>
                      </a:r>
                      <a:endParaRPr lang="it-IT" dirty="0"/>
                    </a:p>
                  </a:txBody>
                  <a:tcPr/>
                </a:tc>
                <a:tc>
                  <a:txBody>
                    <a:bodyPr/>
                    <a:lstStyle/>
                    <a:p>
                      <a:pPr algn="ctr"/>
                      <a:r>
                        <a:rPr lang="it-IT" dirty="0" smtClean="0"/>
                        <a:t>Lettere</a:t>
                      </a:r>
                      <a:r>
                        <a:rPr lang="it-IT" baseline="0" dirty="0" smtClean="0"/>
                        <a:t> a) e c) agevolazione al 50%</a:t>
                      </a:r>
                      <a:endParaRPr lang="it-IT" dirty="0"/>
                    </a:p>
                  </a:txBody>
                  <a:tcPr/>
                </a:tc>
                <a:tc>
                  <a:txBody>
                    <a:bodyPr/>
                    <a:lstStyle/>
                    <a:p>
                      <a:pPr algn="ctr"/>
                      <a:r>
                        <a:rPr lang="it-IT" dirty="0" smtClean="0"/>
                        <a:t>Lettere b) e d) agevolazione al 25%</a:t>
                      </a:r>
                      <a:endParaRPr lang="it-IT" dirty="0"/>
                    </a:p>
                  </a:txBody>
                  <a:tcPr/>
                </a:tc>
                <a:tc>
                  <a:txBody>
                    <a:bodyPr/>
                    <a:lstStyle/>
                    <a:p>
                      <a:pPr algn="ctr"/>
                      <a:r>
                        <a:rPr lang="it-IT" dirty="0" smtClean="0"/>
                        <a:t>Totale</a:t>
                      </a:r>
                      <a:endParaRPr lang="it-IT" dirty="0"/>
                    </a:p>
                  </a:txBody>
                  <a:tcPr/>
                </a:tc>
              </a:tr>
              <a:tr h="370840">
                <a:tc>
                  <a:txBody>
                    <a:bodyPr/>
                    <a:lstStyle/>
                    <a:p>
                      <a:pPr algn="ctr"/>
                      <a:r>
                        <a:rPr lang="it-IT" dirty="0" smtClean="0"/>
                        <a:t>2012</a:t>
                      </a:r>
                      <a:endParaRPr lang="it-IT" dirty="0"/>
                    </a:p>
                  </a:txBody>
                  <a:tcPr/>
                </a:tc>
                <a:tc>
                  <a:txBody>
                    <a:bodyPr/>
                    <a:lstStyle/>
                    <a:p>
                      <a:pPr algn="ctr"/>
                      <a:r>
                        <a:rPr lang="it-IT" dirty="0" smtClean="0"/>
                        <a:t>500.000</a:t>
                      </a:r>
                      <a:endParaRPr lang="it-IT" dirty="0"/>
                    </a:p>
                  </a:txBody>
                  <a:tcPr/>
                </a:tc>
                <a:tc>
                  <a:txBody>
                    <a:bodyPr/>
                    <a:lstStyle/>
                    <a:p>
                      <a:pPr algn="ctr"/>
                      <a:r>
                        <a:rPr lang="it-IT" dirty="0" smtClean="0"/>
                        <a:t>150.000</a:t>
                      </a:r>
                      <a:endParaRPr lang="it-IT" dirty="0"/>
                    </a:p>
                  </a:txBody>
                  <a:tcPr/>
                </a:tc>
                <a:tc>
                  <a:txBody>
                    <a:bodyPr/>
                    <a:lstStyle/>
                    <a:p>
                      <a:pPr algn="ctr"/>
                      <a:r>
                        <a:rPr lang="it-IT" dirty="0" smtClean="0"/>
                        <a:t>650.000</a:t>
                      </a:r>
                      <a:endParaRPr lang="it-IT" dirty="0"/>
                    </a:p>
                  </a:txBody>
                  <a:tcPr/>
                </a:tc>
              </a:tr>
              <a:tr h="370840">
                <a:tc>
                  <a:txBody>
                    <a:bodyPr/>
                    <a:lstStyle/>
                    <a:p>
                      <a:pPr algn="ctr"/>
                      <a:r>
                        <a:rPr lang="it-IT" dirty="0" smtClean="0"/>
                        <a:t>2013</a:t>
                      </a:r>
                      <a:endParaRPr lang="it-IT" dirty="0"/>
                    </a:p>
                  </a:txBody>
                  <a:tcPr/>
                </a:tc>
                <a:tc>
                  <a:txBody>
                    <a:bodyPr/>
                    <a:lstStyle/>
                    <a:p>
                      <a:pPr algn="ctr"/>
                      <a:r>
                        <a:rPr lang="it-IT" dirty="0" smtClean="0"/>
                        <a:t>300.000</a:t>
                      </a:r>
                      <a:endParaRPr lang="it-IT" dirty="0"/>
                    </a:p>
                  </a:txBody>
                  <a:tcPr/>
                </a:tc>
                <a:tc>
                  <a:txBody>
                    <a:bodyPr/>
                    <a:lstStyle/>
                    <a:p>
                      <a:pPr algn="ctr"/>
                      <a:r>
                        <a:rPr lang="it-IT" dirty="0" smtClean="0"/>
                        <a:t>250.000</a:t>
                      </a:r>
                      <a:endParaRPr lang="it-IT" dirty="0"/>
                    </a:p>
                  </a:txBody>
                  <a:tcPr/>
                </a:tc>
                <a:tc>
                  <a:txBody>
                    <a:bodyPr/>
                    <a:lstStyle/>
                    <a:p>
                      <a:pPr algn="ctr"/>
                      <a:r>
                        <a:rPr lang="it-IT" dirty="0" smtClean="0"/>
                        <a:t>550.000</a:t>
                      </a:r>
                      <a:endParaRPr lang="it-IT" dirty="0"/>
                    </a:p>
                  </a:txBody>
                  <a:tcPr/>
                </a:tc>
              </a:tr>
              <a:tr h="370840">
                <a:tc>
                  <a:txBody>
                    <a:bodyPr/>
                    <a:lstStyle/>
                    <a:p>
                      <a:pPr algn="ctr"/>
                      <a:r>
                        <a:rPr lang="it-IT" dirty="0" smtClean="0"/>
                        <a:t>2014</a:t>
                      </a:r>
                      <a:endParaRPr lang="it-IT" dirty="0"/>
                    </a:p>
                  </a:txBody>
                  <a:tcPr/>
                </a:tc>
                <a:tc>
                  <a:txBody>
                    <a:bodyPr/>
                    <a:lstStyle/>
                    <a:p>
                      <a:pPr algn="ctr"/>
                      <a:r>
                        <a:rPr lang="it-IT" dirty="0" smtClean="0"/>
                        <a:t>400.000</a:t>
                      </a:r>
                      <a:endParaRPr lang="it-IT" dirty="0"/>
                    </a:p>
                  </a:txBody>
                  <a:tcPr/>
                </a:tc>
                <a:tc>
                  <a:txBody>
                    <a:bodyPr/>
                    <a:lstStyle/>
                    <a:p>
                      <a:pPr algn="ctr"/>
                      <a:r>
                        <a:rPr lang="it-IT" dirty="0" smtClean="0"/>
                        <a:t>200.000</a:t>
                      </a:r>
                      <a:endParaRPr lang="it-IT" dirty="0"/>
                    </a:p>
                  </a:txBody>
                  <a:tcPr/>
                </a:tc>
                <a:tc>
                  <a:txBody>
                    <a:bodyPr/>
                    <a:lstStyle/>
                    <a:p>
                      <a:pPr algn="ctr"/>
                      <a:r>
                        <a:rPr lang="it-IT" dirty="0" smtClean="0"/>
                        <a:t>600.000</a:t>
                      </a:r>
                      <a:endParaRPr lang="it-IT" dirty="0"/>
                    </a:p>
                  </a:txBody>
                  <a:tcPr/>
                </a:tc>
              </a:tr>
              <a:tr h="370840">
                <a:tc>
                  <a:txBody>
                    <a:bodyPr/>
                    <a:lstStyle/>
                    <a:p>
                      <a:pPr algn="ctr"/>
                      <a:r>
                        <a:rPr lang="it-IT" dirty="0" smtClean="0">
                          <a:solidFill>
                            <a:srgbClr val="FF0000"/>
                          </a:solidFill>
                        </a:rPr>
                        <a:t>Media triennio</a:t>
                      </a:r>
                      <a:endParaRPr lang="it-IT" dirty="0">
                        <a:solidFill>
                          <a:srgbClr val="FF0000"/>
                        </a:solidFill>
                      </a:endParaRPr>
                    </a:p>
                  </a:txBody>
                  <a:tcPr/>
                </a:tc>
                <a:tc>
                  <a:txBody>
                    <a:bodyPr/>
                    <a:lstStyle/>
                    <a:p>
                      <a:pPr algn="ctr"/>
                      <a:r>
                        <a:rPr lang="it-IT" dirty="0" smtClean="0">
                          <a:solidFill>
                            <a:srgbClr val="FF0000"/>
                          </a:solidFill>
                        </a:rPr>
                        <a:t>400.000</a:t>
                      </a:r>
                      <a:endParaRPr lang="it-IT" dirty="0">
                        <a:solidFill>
                          <a:srgbClr val="FF0000"/>
                        </a:solidFill>
                      </a:endParaRPr>
                    </a:p>
                  </a:txBody>
                  <a:tcPr/>
                </a:tc>
                <a:tc>
                  <a:txBody>
                    <a:bodyPr/>
                    <a:lstStyle/>
                    <a:p>
                      <a:pPr algn="ctr"/>
                      <a:r>
                        <a:rPr lang="it-IT" dirty="0" smtClean="0">
                          <a:solidFill>
                            <a:srgbClr val="FF0000"/>
                          </a:solidFill>
                        </a:rPr>
                        <a:t>200.000</a:t>
                      </a:r>
                      <a:endParaRPr lang="it-IT" dirty="0">
                        <a:solidFill>
                          <a:srgbClr val="FF0000"/>
                        </a:solidFill>
                      </a:endParaRPr>
                    </a:p>
                  </a:txBody>
                  <a:tcPr/>
                </a:tc>
                <a:tc>
                  <a:txBody>
                    <a:bodyPr/>
                    <a:lstStyle/>
                    <a:p>
                      <a:pPr algn="ctr"/>
                      <a:r>
                        <a:rPr lang="it-IT" dirty="0" smtClean="0">
                          <a:solidFill>
                            <a:srgbClr val="FF0000"/>
                          </a:solidFill>
                        </a:rPr>
                        <a:t>600.000</a:t>
                      </a:r>
                      <a:endParaRPr lang="it-IT" dirty="0">
                        <a:solidFill>
                          <a:srgbClr val="FF0000"/>
                        </a:solidFill>
                      </a:endParaRPr>
                    </a:p>
                  </a:txBody>
                  <a:tcPr/>
                </a:tc>
              </a:tr>
            </a:tbl>
          </a:graphicData>
        </a:graphic>
      </p:graphicFrame>
    </p:spTree>
    <p:extLst>
      <p:ext uri="{BB962C8B-B14F-4D97-AF65-F5344CB8AC3E}">
        <p14:creationId xmlns:p14="http://schemas.microsoft.com/office/powerpoint/2010/main" val="14407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600" b="1" dirty="0" smtClean="0"/>
              <a:t>Metodologia suggerita</a:t>
            </a:r>
            <a:br>
              <a:rPr lang="it-IT" sz="3600" b="1" dirty="0" smtClean="0"/>
            </a:br>
            <a:r>
              <a:rPr lang="it-IT" sz="3600" b="1" dirty="0" smtClean="0"/>
              <a:t>fonte SOLE24 Ore</a:t>
            </a:r>
            <a:endParaRPr lang="it-IT" sz="3600" b="1" dirty="0"/>
          </a:p>
        </p:txBody>
      </p:sp>
      <p:sp>
        <p:nvSpPr>
          <p:cNvPr id="3" name="Segnaposto contenuto 2"/>
          <p:cNvSpPr>
            <a:spLocks noGrp="1"/>
          </p:cNvSpPr>
          <p:nvPr>
            <p:ph idx="1"/>
          </p:nvPr>
        </p:nvSpPr>
        <p:spPr/>
        <p:txBody>
          <a:bodyPr/>
          <a:lstStyle/>
          <a:p>
            <a:pPr>
              <a:buFont typeface="Wingdings" panose="05000000000000000000" pitchFamily="2" charset="2"/>
              <a:buChar char="Ø"/>
            </a:pPr>
            <a:r>
              <a:rPr lang="it-IT" dirty="0" smtClean="0"/>
              <a:t>Determinare la spesa incrementale agevolabile separatamente per ciascuna tipologia di spese (lettere a) e c) e lettere b) e d) )</a:t>
            </a:r>
          </a:p>
          <a:p>
            <a:pPr>
              <a:buFont typeface="Wingdings" panose="05000000000000000000" pitchFamily="2" charset="2"/>
              <a:buChar char="Ø"/>
            </a:pPr>
            <a:endParaRPr lang="it-IT" dirty="0"/>
          </a:p>
          <a:p>
            <a:pPr>
              <a:buFont typeface="Wingdings" panose="05000000000000000000" pitchFamily="2" charset="2"/>
              <a:buChar char="Ø"/>
            </a:pPr>
            <a:r>
              <a:rPr lang="it-IT" dirty="0" smtClean="0"/>
              <a:t>Poi confrontare l’ammontare dei costi di ciascuna tipologia sostenuti nel periodo di imposta per il quale si intende fruire dell’agevolazione con la media annuale riferita alla rispettiva tipologia di spese sostenute nei tre periodi di imposta 2012-2014 (ovvero nel minor periodo dalla data di costituzione) </a:t>
            </a:r>
            <a:endParaRPr lang="it-IT" dirty="0"/>
          </a:p>
        </p:txBody>
      </p:sp>
    </p:spTree>
    <p:extLst>
      <p:ext uri="{BB962C8B-B14F-4D97-AF65-F5344CB8AC3E}">
        <p14:creationId xmlns:p14="http://schemas.microsoft.com/office/powerpoint/2010/main" val="235558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23825"/>
            <a:ext cx="10515600" cy="1047751"/>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it-IT" sz="2800" b="1" dirty="0" smtClean="0"/>
              <a:t>Metodologia suggerita</a:t>
            </a:r>
            <a:br>
              <a:rPr lang="it-IT" sz="2800" b="1" dirty="0" smtClean="0"/>
            </a:br>
            <a:r>
              <a:rPr lang="it-IT" sz="2800" b="1" dirty="0" smtClean="0"/>
              <a:t>fonte SOLE24 Ore</a:t>
            </a:r>
            <a:br>
              <a:rPr lang="it-IT" sz="2800" b="1" dirty="0" smtClean="0"/>
            </a:br>
            <a:r>
              <a:rPr lang="it-IT" sz="2800" b="1" dirty="0" smtClean="0"/>
              <a:t>entrambe le tipologie di spesa si incrementano</a:t>
            </a:r>
            <a:endParaRPr lang="it-IT" sz="2800" b="1" dirty="0"/>
          </a:p>
        </p:txBody>
      </p:sp>
      <p:sp>
        <p:nvSpPr>
          <p:cNvPr id="3" name="Segnaposto contenuto 2"/>
          <p:cNvSpPr>
            <a:spLocks noGrp="1"/>
          </p:cNvSpPr>
          <p:nvPr>
            <p:ph idx="1"/>
          </p:nvPr>
        </p:nvSpPr>
        <p:spPr>
          <a:xfrm>
            <a:off x="895350" y="1171576"/>
            <a:ext cx="10515600" cy="4351338"/>
          </a:xfrm>
        </p:spPr>
        <p:txBody>
          <a:bodyPr/>
          <a:lstStyle/>
          <a:p>
            <a:pPr algn="just">
              <a:buFont typeface="Wingdings" panose="05000000000000000000" pitchFamily="2" charset="2"/>
              <a:buChar char="Ø"/>
            </a:pPr>
            <a:r>
              <a:rPr lang="it-IT" sz="1800" dirty="0" smtClean="0"/>
              <a:t>Qualora entrambe le tipologia di spesa  (sia quella agevolabile al 50% che quella agevolabile al 25%) incrementano il credito di imposta viene determinato applicando a ciascun incremento l’aliquota del credito di imposta previsto per il relativo gruppo di spese (25% o 50%)</a:t>
            </a:r>
            <a:endParaRPr lang="it-IT" sz="1800" dirty="0"/>
          </a:p>
          <a:p>
            <a:endParaRPr lang="it-IT" dirty="0" smtClean="0"/>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1380501234"/>
              </p:ext>
            </p:extLst>
          </p:nvPr>
        </p:nvGraphicFramePr>
        <p:xfrm>
          <a:off x="695325" y="2173140"/>
          <a:ext cx="10801349" cy="4344444"/>
        </p:xfrm>
        <a:graphic>
          <a:graphicData uri="http://schemas.openxmlformats.org/drawingml/2006/table">
            <a:tbl>
              <a:tblPr firstRow="1" bandRow="1">
                <a:tableStyleId>{5C22544A-7EE6-4342-B048-85BDC9FD1C3A}</a:tableStyleId>
              </a:tblPr>
              <a:tblGrid>
                <a:gridCol w="2514689"/>
                <a:gridCol w="2434522"/>
                <a:gridCol w="2240436"/>
                <a:gridCol w="2123498"/>
                <a:gridCol w="1488204"/>
              </a:tblGrid>
              <a:tr h="2229807">
                <a:tc>
                  <a:txBody>
                    <a:bodyPr/>
                    <a:lstStyle/>
                    <a:p>
                      <a:pPr algn="ctr"/>
                      <a:endParaRPr lang="it-IT" dirty="0"/>
                    </a:p>
                  </a:txBody>
                  <a:tcPr/>
                </a:tc>
                <a:tc>
                  <a:txBody>
                    <a:bodyPr/>
                    <a:lstStyle/>
                    <a:p>
                      <a:pPr algn="ctr"/>
                      <a:r>
                        <a:rPr lang="it-IT" dirty="0" smtClean="0"/>
                        <a:t>Spese 2015</a:t>
                      </a:r>
                      <a:endParaRPr lang="it-IT" dirty="0"/>
                    </a:p>
                  </a:txBody>
                  <a:tcPr/>
                </a:tc>
                <a:tc>
                  <a:txBody>
                    <a:bodyPr/>
                    <a:lstStyle/>
                    <a:p>
                      <a:pPr algn="ctr"/>
                      <a:r>
                        <a:rPr lang="it-IT" dirty="0" smtClean="0"/>
                        <a:t>Delta su lettera a) e c) rispetto alla media triennio (slide 12)</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Delta su lettera b) e d) rispetto alla media triennio (slide 12)</a:t>
                      </a:r>
                    </a:p>
                    <a:p>
                      <a:pPr algn="ctr"/>
                      <a:endParaRPr lang="it-IT" dirty="0"/>
                    </a:p>
                  </a:txBody>
                  <a:tcPr/>
                </a:tc>
                <a:tc>
                  <a:txBody>
                    <a:bodyPr/>
                    <a:lstStyle/>
                    <a:p>
                      <a:pPr algn="ctr"/>
                      <a:r>
                        <a:rPr lang="it-IT" dirty="0" smtClean="0"/>
                        <a:t>Credito spettante </a:t>
                      </a:r>
                      <a:endParaRPr lang="it-IT" dirty="0"/>
                    </a:p>
                  </a:txBody>
                  <a:tcPr/>
                </a:tc>
              </a:tr>
              <a:tr h="1013548">
                <a:tc>
                  <a:txBody>
                    <a:bodyPr/>
                    <a:lstStyle/>
                    <a:p>
                      <a:pPr algn="ctr"/>
                      <a:r>
                        <a:rPr lang="it-IT" dirty="0" smtClean="0"/>
                        <a:t>Spese</a:t>
                      </a:r>
                      <a:r>
                        <a:rPr lang="it-IT" baseline="0" dirty="0" smtClean="0"/>
                        <a:t> 2015 </a:t>
                      </a:r>
                      <a:r>
                        <a:rPr lang="it-IT" baseline="0" dirty="0" err="1" smtClean="0"/>
                        <a:t>lett</a:t>
                      </a:r>
                      <a:r>
                        <a:rPr lang="it-IT" baseline="0" dirty="0" smtClean="0"/>
                        <a:t>. a) e c) </a:t>
                      </a:r>
                      <a:endParaRPr lang="it-IT" dirty="0"/>
                    </a:p>
                  </a:txBody>
                  <a:tcPr/>
                </a:tc>
                <a:tc>
                  <a:txBody>
                    <a:bodyPr/>
                    <a:lstStyle/>
                    <a:p>
                      <a:pPr algn="ctr"/>
                      <a:r>
                        <a:rPr lang="it-IT" dirty="0" smtClean="0"/>
                        <a:t>500.000</a:t>
                      </a:r>
                      <a:endParaRPr lang="it-IT" dirty="0"/>
                    </a:p>
                  </a:txBody>
                  <a:tcPr/>
                </a:tc>
                <a:tc>
                  <a:txBody>
                    <a:bodyPr/>
                    <a:lstStyle/>
                    <a:p>
                      <a:pPr algn="ctr"/>
                      <a:r>
                        <a:rPr lang="it-IT" dirty="0" smtClean="0"/>
                        <a:t>100.000</a:t>
                      </a:r>
                      <a:endParaRPr lang="it-IT" dirty="0"/>
                    </a:p>
                  </a:txBody>
                  <a:tcPr/>
                </a:tc>
                <a:tc>
                  <a:txBody>
                    <a:bodyPr/>
                    <a:lstStyle/>
                    <a:p>
                      <a:pPr algn="ctr"/>
                      <a:endParaRPr lang="it-IT" dirty="0"/>
                    </a:p>
                  </a:txBody>
                  <a:tcPr/>
                </a:tc>
                <a:tc>
                  <a:txBody>
                    <a:bodyPr/>
                    <a:lstStyle/>
                    <a:p>
                      <a:pPr algn="ctr"/>
                      <a:r>
                        <a:rPr lang="it-IT" dirty="0" smtClean="0"/>
                        <a:t>100.000*50%= 50.000</a:t>
                      </a:r>
                      <a:endParaRPr lang="it-IT" dirty="0"/>
                    </a:p>
                  </a:txBody>
                  <a:tcPr/>
                </a:tc>
              </a:tr>
              <a:tr h="450905">
                <a:tc>
                  <a:txBody>
                    <a:bodyPr/>
                    <a:lstStyle/>
                    <a:p>
                      <a:pPr algn="ctr"/>
                      <a:r>
                        <a:rPr lang="it-IT" dirty="0" smtClean="0"/>
                        <a:t>Spese 2015 </a:t>
                      </a:r>
                      <a:r>
                        <a:rPr lang="it-IT" dirty="0" err="1" smtClean="0"/>
                        <a:t>lett</a:t>
                      </a:r>
                      <a:r>
                        <a:rPr lang="it-IT" dirty="0" smtClean="0"/>
                        <a:t>. b) e d) </a:t>
                      </a:r>
                      <a:endParaRPr lang="it-IT" dirty="0"/>
                    </a:p>
                  </a:txBody>
                  <a:tcPr/>
                </a:tc>
                <a:tc>
                  <a:txBody>
                    <a:bodyPr/>
                    <a:lstStyle/>
                    <a:p>
                      <a:pPr algn="ctr"/>
                      <a:r>
                        <a:rPr lang="it-IT" dirty="0" smtClean="0"/>
                        <a:t>300.000</a:t>
                      </a:r>
                      <a:endParaRPr lang="it-IT" dirty="0"/>
                    </a:p>
                  </a:txBody>
                  <a:tcPr/>
                </a:tc>
                <a:tc>
                  <a:txBody>
                    <a:bodyPr/>
                    <a:lstStyle/>
                    <a:p>
                      <a:pPr algn="ctr"/>
                      <a:endParaRPr lang="it-IT" dirty="0"/>
                    </a:p>
                  </a:txBody>
                  <a:tcPr/>
                </a:tc>
                <a:tc>
                  <a:txBody>
                    <a:bodyPr/>
                    <a:lstStyle/>
                    <a:p>
                      <a:pPr algn="ctr"/>
                      <a:r>
                        <a:rPr lang="it-IT" dirty="0" smtClean="0"/>
                        <a:t>100.000</a:t>
                      </a:r>
                      <a:endParaRPr lang="it-IT" dirty="0"/>
                    </a:p>
                  </a:txBody>
                  <a:tcPr/>
                </a:tc>
                <a:tc>
                  <a:txBody>
                    <a:bodyPr/>
                    <a:lstStyle/>
                    <a:p>
                      <a:pPr algn="ctr"/>
                      <a:r>
                        <a:rPr lang="it-IT" dirty="0" smtClean="0"/>
                        <a:t>100.000*25%=</a:t>
                      </a:r>
                      <a:r>
                        <a:rPr lang="it-IT" baseline="0" dirty="0" smtClean="0"/>
                        <a:t> 25.000</a:t>
                      </a:r>
                      <a:endParaRPr lang="it-IT" dirty="0" smtClean="0"/>
                    </a:p>
                  </a:txBody>
                  <a:tcPr/>
                </a:tc>
              </a:tr>
              <a:tr h="461009">
                <a:tc>
                  <a:txBody>
                    <a:bodyPr/>
                    <a:lstStyle/>
                    <a:p>
                      <a:pPr algn="ctr"/>
                      <a:r>
                        <a:rPr lang="it-IT" dirty="0" smtClean="0"/>
                        <a:t>Spese totali 2015</a:t>
                      </a:r>
                      <a:endParaRPr lang="it-IT" dirty="0"/>
                    </a:p>
                  </a:txBody>
                  <a:tcPr/>
                </a:tc>
                <a:tc>
                  <a:txBody>
                    <a:bodyPr/>
                    <a:lstStyle/>
                    <a:p>
                      <a:pPr algn="ctr"/>
                      <a:r>
                        <a:rPr lang="it-IT" dirty="0" smtClean="0"/>
                        <a:t>800.000</a:t>
                      </a:r>
                      <a:endParaRPr lang="it-IT" dirty="0"/>
                    </a:p>
                  </a:txBody>
                  <a:tcPr/>
                </a:tc>
                <a:tc>
                  <a:txBody>
                    <a:bodyPr/>
                    <a:lstStyle/>
                    <a:p>
                      <a:pPr algn="ctr"/>
                      <a:endParaRPr lang="it-IT" dirty="0"/>
                    </a:p>
                  </a:txBody>
                  <a:tcPr/>
                </a:tc>
                <a:tc>
                  <a:txBody>
                    <a:bodyPr/>
                    <a:lstStyle/>
                    <a:p>
                      <a:pPr algn="ctr"/>
                      <a:r>
                        <a:rPr lang="it-IT" dirty="0" smtClean="0"/>
                        <a:t>Credito totale</a:t>
                      </a:r>
                      <a:endParaRPr lang="it-IT" dirty="0"/>
                    </a:p>
                  </a:txBody>
                  <a:tcPr/>
                </a:tc>
                <a:tc>
                  <a:txBody>
                    <a:bodyPr/>
                    <a:lstStyle/>
                    <a:p>
                      <a:pPr algn="ctr"/>
                      <a:endParaRPr lang="it-IT" dirty="0"/>
                    </a:p>
                  </a:txBody>
                  <a:tcPr/>
                </a:tc>
              </a:tr>
            </a:tbl>
          </a:graphicData>
        </a:graphic>
      </p:graphicFrame>
      <p:cxnSp>
        <p:nvCxnSpPr>
          <p:cNvPr id="6" name="Connettore 1 5"/>
          <p:cNvCxnSpPr/>
          <p:nvPr/>
        </p:nvCxnSpPr>
        <p:spPr>
          <a:xfrm flipV="1">
            <a:off x="5676900" y="5448300"/>
            <a:ext cx="2143125" cy="1028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7962900" y="4486275"/>
            <a:ext cx="1952625" cy="885827"/>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9472500" y="5796260"/>
            <a:ext cx="2124300" cy="923330"/>
          </a:xfrm>
          <a:prstGeom prst="rect">
            <a:avLst/>
          </a:prstGeom>
          <a:noFill/>
        </p:spPr>
        <p:txBody>
          <a:bodyPr wrap="none" lIns="91440" tIns="45720" rIns="91440" bIns="45720">
            <a:spAutoFit/>
          </a:bodyPr>
          <a:lstStyle/>
          <a:p>
            <a:pPr algn="ctr"/>
            <a:r>
              <a:rPr lang="it-IT" sz="5400" b="1" cap="none" spc="0" dirty="0" smtClean="0">
                <a:ln w="6600">
                  <a:solidFill>
                    <a:schemeClr val="accent2"/>
                  </a:solidFill>
                  <a:prstDash val="solid"/>
                </a:ln>
                <a:solidFill>
                  <a:srgbClr val="FFFFFF"/>
                </a:solidFill>
                <a:effectLst>
                  <a:outerShdw dist="38100" dir="2700000" algn="tl" rotWithShape="0">
                    <a:schemeClr val="accent2"/>
                  </a:outerShdw>
                </a:effectLst>
              </a:rPr>
              <a:t>75.000</a:t>
            </a:r>
            <a:endParaRPr lang="it-IT"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9" name="Ovale 18"/>
          <p:cNvSpPr/>
          <p:nvPr/>
        </p:nvSpPr>
        <p:spPr>
          <a:xfrm>
            <a:off x="838200" y="2219327"/>
            <a:ext cx="2343150" cy="2019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Wingdings" panose="05000000000000000000" pitchFamily="2" charset="2"/>
              <a:buChar char="§"/>
            </a:pPr>
            <a:r>
              <a:rPr lang="it-IT" sz="1100" dirty="0" smtClean="0"/>
              <a:t>Spesa media complessiva  triennio = 600.000 euro </a:t>
            </a:r>
          </a:p>
          <a:p>
            <a:pPr marL="171450" indent="-171450" algn="ctr">
              <a:buFont typeface="Wingdings" panose="05000000000000000000" pitchFamily="2" charset="2"/>
              <a:buChar char="§"/>
            </a:pPr>
            <a:r>
              <a:rPr lang="it-IT" sz="1100" dirty="0" smtClean="0"/>
              <a:t>Spesa media complessiva triennio  </a:t>
            </a:r>
            <a:r>
              <a:rPr lang="it-IT" sz="1100" dirty="0" err="1" smtClean="0"/>
              <a:t>lett</a:t>
            </a:r>
            <a:r>
              <a:rPr lang="it-IT" sz="1100" dirty="0" smtClean="0"/>
              <a:t>. a) e c)= 400.000</a:t>
            </a:r>
          </a:p>
          <a:p>
            <a:pPr marL="171450" indent="-171450" algn="ctr">
              <a:buFont typeface="Wingdings" panose="05000000000000000000" pitchFamily="2" charset="2"/>
              <a:buChar char="§"/>
            </a:pPr>
            <a:r>
              <a:rPr lang="it-IT" sz="1100" dirty="0" smtClean="0"/>
              <a:t>Spesa media complessiva triennio  </a:t>
            </a:r>
            <a:r>
              <a:rPr lang="it-IT" sz="1100" dirty="0" err="1" smtClean="0"/>
              <a:t>lett</a:t>
            </a:r>
            <a:r>
              <a:rPr lang="it-IT" sz="1100" dirty="0" smtClean="0"/>
              <a:t>. b) e d) = 200.000</a:t>
            </a:r>
          </a:p>
          <a:p>
            <a:pPr algn="ctr"/>
            <a:r>
              <a:rPr lang="it-IT" sz="1100" dirty="0" smtClean="0"/>
              <a:t>( da slide 12)</a:t>
            </a:r>
            <a:endParaRPr lang="it-IT" sz="1100" dirty="0"/>
          </a:p>
        </p:txBody>
      </p:sp>
    </p:spTree>
    <p:extLst>
      <p:ext uri="{BB962C8B-B14F-4D97-AF65-F5344CB8AC3E}">
        <p14:creationId xmlns:p14="http://schemas.microsoft.com/office/powerpoint/2010/main" val="297358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23825"/>
            <a:ext cx="10515600" cy="938511"/>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it-IT" sz="2400" b="1" dirty="0" smtClean="0"/>
              <a:t>Metodologia suggerita</a:t>
            </a:r>
            <a:br>
              <a:rPr lang="it-IT" sz="2400" b="1" dirty="0" smtClean="0"/>
            </a:br>
            <a:r>
              <a:rPr lang="it-IT" sz="2400" b="1" dirty="0" smtClean="0"/>
              <a:t>fonte SOLE24 Ore</a:t>
            </a:r>
            <a:br>
              <a:rPr lang="it-IT" sz="2400" b="1" dirty="0" smtClean="0"/>
            </a:br>
            <a:r>
              <a:rPr lang="it-IT" sz="2400" b="1" dirty="0" smtClean="0"/>
              <a:t>solo una tipologia di spesa si incrementa</a:t>
            </a:r>
            <a:endParaRPr lang="it-IT" sz="2400" b="1" dirty="0"/>
          </a:p>
        </p:txBody>
      </p:sp>
      <p:sp>
        <p:nvSpPr>
          <p:cNvPr id="3" name="Segnaposto contenuto 2"/>
          <p:cNvSpPr>
            <a:spLocks noGrp="1"/>
          </p:cNvSpPr>
          <p:nvPr>
            <p:ph idx="1"/>
          </p:nvPr>
        </p:nvSpPr>
        <p:spPr>
          <a:xfrm>
            <a:off x="895350" y="1062336"/>
            <a:ext cx="10515600" cy="5657254"/>
          </a:xfrm>
        </p:spPr>
        <p:txBody>
          <a:bodyPr/>
          <a:lstStyle/>
          <a:p>
            <a:pPr algn="just">
              <a:buFont typeface="Wingdings" panose="05000000000000000000" pitchFamily="2" charset="2"/>
              <a:buChar char="Ø"/>
            </a:pPr>
            <a:r>
              <a:rPr lang="it-IT" sz="1800" dirty="0" smtClean="0"/>
              <a:t>Qualora l’incremento riguardi solo una tipologia di spesa (ma ci sia comunque un incremento sulla media totale del triennio)  il credito andrà calcolato applicando l’aliquota prevista per il gruppo di spese che ha evidenziato l’incremento , sull’ammontare della spesa incrementale complessiva  </a:t>
            </a:r>
            <a:endParaRPr lang="it-IT" sz="1800" dirty="0"/>
          </a:p>
          <a:p>
            <a:endParaRPr lang="it-IT" dirty="0" smtClean="0"/>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334684738"/>
              </p:ext>
            </p:extLst>
          </p:nvPr>
        </p:nvGraphicFramePr>
        <p:xfrm>
          <a:off x="1028700" y="1847851"/>
          <a:ext cx="10467974" cy="5014614"/>
        </p:xfrm>
        <a:graphic>
          <a:graphicData uri="http://schemas.openxmlformats.org/drawingml/2006/table">
            <a:tbl>
              <a:tblPr firstRow="1" bandRow="1">
                <a:tableStyleId>{5C22544A-7EE6-4342-B048-85BDC9FD1C3A}</a:tableStyleId>
              </a:tblPr>
              <a:tblGrid>
                <a:gridCol w="2437075"/>
                <a:gridCol w="2359382"/>
                <a:gridCol w="2171287"/>
                <a:gridCol w="2057958"/>
                <a:gridCol w="1442272"/>
              </a:tblGrid>
              <a:tr h="2644558">
                <a:tc>
                  <a:txBody>
                    <a:bodyPr/>
                    <a:lstStyle/>
                    <a:p>
                      <a:pPr algn="ctr"/>
                      <a:endParaRPr lang="it-IT" dirty="0"/>
                    </a:p>
                  </a:txBody>
                  <a:tcPr/>
                </a:tc>
                <a:tc>
                  <a:txBody>
                    <a:bodyPr/>
                    <a:lstStyle/>
                    <a:p>
                      <a:pPr algn="ctr"/>
                      <a:r>
                        <a:rPr lang="it-IT" dirty="0" smtClean="0"/>
                        <a:t>Spese 2015</a:t>
                      </a:r>
                      <a:endParaRPr lang="it-IT" dirty="0"/>
                    </a:p>
                  </a:txBody>
                  <a:tcPr/>
                </a:tc>
                <a:tc>
                  <a:txBody>
                    <a:bodyPr/>
                    <a:lstStyle/>
                    <a:p>
                      <a:pPr algn="ctr"/>
                      <a:r>
                        <a:rPr lang="it-IT" dirty="0" smtClean="0"/>
                        <a:t>Delta su lettera a) e c) rispetto alla media triennio (slide 12)</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Delta su lettera b) e d) rispetto alla media triennio (slide 12)</a:t>
                      </a:r>
                    </a:p>
                    <a:p>
                      <a:pPr algn="ctr"/>
                      <a:endParaRPr lang="it-IT" dirty="0"/>
                    </a:p>
                  </a:txBody>
                  <a:tcPr/>
                </a:tc>
                <a:tc>
                  <a:txBody>
                    <a:bodyPr/>
                    <a:lstStyle/>
                    <a:p>
                      <a:pPr algn="ctr"/>
                      <a:r>
                        <a:rPr lang="it-IT" dirty="0" smtClean="0"/>
                        <a:t>Credito spettante </a:t>
                      </a:r>
                      <a:endParaRPr lang="it-IT" dirty="0"/>
                    </a:p>
                  </a:txBody>
                  <a:tcPr/>
                </a:tc>
              </a:tr>
              <a:tr h="1288523">
                <a:tc>
                  <a:txBody>
                    <a:bodyPr/>
                    <a:lstStyle/>
                    <a:p>
                      <a:pPr algn="ctr"/>
                      <a:r>
                        <a:rPr lang="it-IT" dirty="0" smtClean="0"/>
                        <a:t>Spese</a:t>
                      </a:r>
                      <a:r>
                        <a:rPr lang="it-IT" baseline="0" dirty="0" smtClean="0"/>
                        <a:t> 2015 </a:t>
                      </a:r>
                      <a:r>
                        <a:rPr lang="it-IT" baseline="0" dirty="0" err="1" smtClean="0"/>
                        <a:t>lett</a:t>
                      </a:r>
                      <a:r>
                        <a:rPr lang="it-IT" baseline="0" dirty="0" smtClean="0"/>
                        <a:t>. a) e c) </a:t>
                      </a:r>
                      <a:endParaRPr lang="it-IT" dirty="0"/>
                    </a:p>
                  </a:txBody>
                  <a:tcPr/>
                </a:tc>
                <a:tc>
                  <a:txBody>
                    <a:bodyPr/>
                    <a:lstStyle/>
                    <a:p>
                      <a:pPr algn="ctr"/>
                      <a:r>
                        <a:rPr lang="it-IT" dirty="0" smtClean="0"/>
                        <a:t>500.000</a:t>
                      </a:r>
                      <a:endParaRPr lang="it-IT" dirty="0"/>
                    </a:p>
                  </a:txBody>
                  <a:tcPr/>
                </a:tc>
                <a:tc>
                  <a:txBody>
                    <a:bodyPr/>
                    <a:lstStyle/>
                    <a:p>
                      <a:pPr algn="ctr"/>
                      <a:r>
                        <a:rPr lang="it-IT" dirty="0" smtClean="0"/>
                        <a:t>Non rilevante</a:t>
                      </a:r>
                    </a:p>
                    <a:p>
                      <a:pPr algn="ctr"/>
                      <a:r>
                        <a:rPr lang="it-IT" dirty="0" smtClean="0"/>
                        <a:t>Rileva la spesa incrementale</a:t>
                      </a:r>
                      <a:r>
                        <a:rPr lang="it-IT" baseline="0" dirty="0" smtClean="0"/>
                        <a:t> complessiva</a:t>
                      </a:r>
                      <a:endParaRPr lang="it-IT" dirty="0"/>
                    </a:p>
                  </a:txBody>
                  <a:tcPr/>
                </a:tc>
                <a:tc>
                  <a:txBody>
                    <a:bodyPr/>
                    <a:lstStyle/>
                    <a:p>
                      <a:pPr algn="ctr"/>
                      <a:r>
                        <a:rPr lang="it-IT" dirty="0" smtClean="0"/>
                        <a:t>Non rilevante</a:t>
                      </a:r>
                    </a:p>
                    <a:p>
                      <a:pPr algn="ctr"/>
                      <a:r>
                        <a:rPr lang="it-IT" dirty="0" smtClean="0"/>
                        <a:t>Rileva la spesa incrementale</a:t>
                      </a:r>
                      <a:r>
                        <a:rPr lang="it-IT" baseline="0" dirty="0" smtClean="0"/>
                        <a:t> complessiva</a:t>
                      </a:r>
                      <a:endParaRPr lang="it-IT" dirty="0"/>
                    </a:p>
                  </a:txBody>
                  <a:tcPr/>
                </a:tc>
                <a:tc>
                  <a:txBody>
                    <a:bodyPr/>
                    <a:lstStyle/>
                    <a:p>
                      <a:pPr algn="ctr"/>
                      <a:r>
                        <a:rPr lang="it-IT" dirty="0" smtClean="0"/>
                        <a:t>50.000*50%= 25.000</a:t>
                      </a:r>
                      <a:endParaRPr lang="it-IT" dirty="0"/>
                    </a:p>
                  </a:txBody>
                  <a:tcPr/>
                </a:tc>
              </a:tr>
              <a:tr h="534775">
                <a:tc>
                  <a:txBody>
                    <a:bodyPr/>
                    <a:lstStyle/>
                    <a:p>
                      <a:pPr algn="ctr"/>
                      <a:r>
                        <a:rPr lang="it-IT" dirty="0" smtClean="0"/>
                        <a:t>Spese 2015 </a:t>
                      </a:r>
                      <a:r>
                        <a:rPr lang="it-IT" dirty="0" err="1" smtClean="0"/>
                        <a:t>lett</a:t>
                      </a:r>
                      <a:r>
                        <a:rPr lang="it-IT" dirty="0" smtClean="0"/>
                        <a:t>. b) e d) </a:t>
                      </a:r>
                      <a:endParaRPr lang="it-IT" dirty="0"/>
                    </a:p>
                  </a:txBody>
                  <a:tcPr/>
                </a:tc>
                <a:tc>
                  <a:txBody>
                    <a:bodyPr/>
                    <a:lstStyle/>
                    <a:p>
                      <a:pPr algn="ctr"/>
                      <a:r>
                        <a:rPr lang="it-IT" dirty="0" smtClean="0"/>
                        <a:t>150.000</a:t>
                      </a:r>
                      <a:endParaRPr lang="it-IT" dirty="0"/>
                    </a:p>
                  </a:txBody>
                  <a:tcPr/>
                </a:tc>
                <a:tc>
                  <a:txBody>
                    <a:bodyPr/>
                    <a:lstStyle/>
                    <a:p>
                      <a:pPr algn="ctr"/>
                      <a:endParaRPr lang="it-IT" dirty="0"/>
                    </a:p>
                  </a:txBody>
                  <a:tcPr/>
                </a:tc>
                <a:tc>
                  <a:txBody>
                    <a:bodyPr/>
                    <a:lstStyle/>
                    <a:p>
                      <a:pPr algn="ctr"/>
                      <a:endParaRPr lang="it-IT" dirty="0"/>
                    </a:p>
                  </a:txBody>
                  <a:tcPr/>
                </a:tc>
                <a:tc>
                  <a:txBody>
                    <a:bodyPr/>
                    <a:lstStyle/>
                    <a:p>
                      <a:pPr algn="ctr"/>
                      <a:r>
                        <a:rPr lang="it-IT" dirty="0" smtClean="0"/>
                        <a:t>0</a:t>
                      </a:r>
                    </a:p>
                  </a:txBody>
                  <a:tcPr/>
                </a:tc>
              </a:tr>
              <a:tr h="546758">
                <a:tc>
                  <a:txBody>
                    <a:bodyPr/>
                    <a:lstStyle/>
                    <a:p>
                      <a:pPr algn="ctr"/>
                      <a:r>
                        <a:rPr lang="it-IT" dirty="0" smtClean="0"/>
                        <a:t>Spese totali 2015</a:t>
                      </a:r>
                      <a:endParaRPr lang="it-IT" dirty="0"/>
                    </a:p>
                  </a:txBody>
                  <a:tcPr/>
                </a:tc>
                <a:tc>
                  <a:txBody>
                    <a:bodyPr/>
                    <a:lstStyle/>
                    <a:p>
                      <a:pPr algn="ctr"/>
                      <a:r>
                        <a:rPr lang="it-IT" dirty="0" smtClean="0"/>
                        <a:t>650.000</a:t>
                      </a:r>
                      <a:endParaRPr lang="it-IT" dirty="0"/>
                    </a:p>
                  </a:txBody>
                  <a:tcPr/>
                </a:tc>
                <a:tc>
                  <a:txBody>
                    <a:bodyPr/>
                    <a:lstStyle/>
                    <a:p>
                      <a:pPr algn="ctr"/>
                      <a:endParaRPr lang="it-IT" dirty="0"/>
                    </a:p>
                  </a:txBody>
                  <a:tcPr/>
                </a:tc>
                <a:tc>
                  <a:txBody>
                    <a:bodyPr/>
                    <a:lstStyle/>
                    <a:p>
                      <a:pPr algn="ctr"/>
                      <a:r>
                        <a:rPr lang="it-IT" dirty="0" smtClean="0"/>
                        <a:t>Credito totale</a:t>
                      </a:r>
                      <a:endParaRPr lang="it-IT" dirty="0"/>
                    </a:p>
                  </a:txBody>
                  <a:tcPr/>
                </a:tc>
                <a:tc>
                  <a:txBody>
                    <a:bodyPr/>
                    <a:lstStyle/>
                    <a:p>
                      <a:pPr algn="ctr"/>
                      <a:endParaRPr lang="it-IT" dirty="0"/>
                    </a:p>
                  </a:txBody>
                  <a:tcPr/>
                </a:tc>
              </a:tr>
            </a:tbl>
          </a:graphicData>
        </a:graphic>
      </p:graphicFrame>
      <p:cxnSp>
        <p:nvCxnSpPr>
          <p:cNvPr id="6" name="Connettore 1 5"/>
          <p:cNvCxnSpPr/>
          <p:nvPr/>
        </p:nvCxnSpPr>
        <p:spPr>
          <a:xfrm flipV="1">
            <a:off x="5867400" y="5619750"/>
            <a:ext cx="2047875"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8029575" y="4657725"/>
            <a:ext cx="1952625" cy="885827"/>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9462975" y="6024860"/>
            <a:ext cx="2124300" cy="923330"/>
          </a:xfrm>
          <a:prstGeom prst="rect">
            <a:avLst/>
          </a:prstGeom>
          <a:noFill/>
        </p:spPr>
        <p:txBody>
          <a:bodyPr wrap="none" lIns="91440" tIns="45720" rIns="91440" bIns="45720">
            <a:spAutoFit/>
          </a:bodyPr>
          <a:lstStyle/>
          <a:p>
            <a:pPr algn="ctr"/>
            <a:r>
              <a:rPr lang="it-IT" sz="5400" b="1" cap="none" spc="0" dirty="0" smtClean="0">
                <a:ln w="6600">
                  <a:solidFill>
                    <a:schemeClr val="accent2"/>
                  </a:solidFill>
                  <a:prstDash val="solid"/>
                </a:ln>
                <a:solidFill>
                  <a:srgbClr val="FFFFFF"/>
                </a:solidFill>
                <a:effectLst>
                  <a:outerShdw dist="38100" dir="2700000" algn="tl" rotWithShape="0">
                    <a:schemeClr val="accent2"/>
                  </a:outerShdw>
                </a:effectLst>
              </a:rPr>
              <a:t>25.000</a:t>
            </a:r>
            <a:endParaRPr lang="it-IT"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Ovale 9"/>
          <p:cNvSpPr/>
          <p:nvPr/>
        </p:nvSpPr>
        <p:spPr>
          <a:xfrm>
            <a:off x="5522063" y="5984230"/>
            <a:ext cx="2114550" cy="8331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dirty="0" smtClean="0"/>
              <a:t>Delta </a:t>
            </a:r>
            <a:r>
              <a:rPr lang="it-IT" sz="1400" dirty="0" smtClean="0"/>
              <a:t>complessivo = 50.000 (vedi slide 12)</a:t>
            </a:r>
            <a:endParaRPr lang="it-IT" sz="1400" dirty="0"/>
          </a:p>
        </p:txBody>
      </p:sp>
      <p:sp>
        <p:nvSpPr>
          <p:cNvPr id="11" name="Freccia a destra 10"/>
          <p:cNvSpPr/>
          <p:nvPr/>
        </p:nvSpPr>
        <p:spPr>
          <a:xfrm>
            <a:off x="5029200" y="6248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1028700" y="2000250"/>
            <a:ext cx="2362199" cy="2266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Wingdings" panose="05000000000000000000" pitchFamily="2" charset="2"/>
              <a:buChar char="§"/>
            </a:pPr>
            <a:endParaRPr lang="it-IT" sz="1100" b="0" dirty="0" smtClean="0"/>
          </a:p>
          <a:p>
            <a:pPr marL="171450" indent="-171450" algn="ctr">
              <a:buFont typeface="Wingdings" panose="05000000000000000000" pitchFamily="2" charset="2"/>
              <a:buChar char="§"/>
            </a:pPr>
            <a:endParaRPr lang="it-IT" sz="1100" dirty="0"/>
          </a:p>
          <a:p>
            <a:pPr marL="171450" indent="-171450" algn="ctr">
              <a:buFont typeface="Wingdings" panose="05000000000000000000" pitchFamily="2" charset="2"/>
              <a:buChar char="§"/>
            </a:pPr>
            <a:r>
              <a:rPr lang="it-IT" sz="1100" b="0" dirty="0" smtClean="0"/>
              <a:t>Spesa media complessiva  triennio = 600.000 euro </a:t>
            </a:r>
          </a:p>
          <a:p>
            <a:pPr marL="171450" indent="-171450" algn="ctr">
              <a:buFont typeface="Wingdings" panose="05000000000000000000" pitchFamily="2" charset="2"/>
              <a:buChar char="§"/>
            </a:pPr>
            <a:r>
              <a:rPr lang="it-IT" sz="1100" b="0" dirty="0" smtClean="0"/>
              <a:t>Spesa media complessiva triennio  </a:t>
            </a:r>
            <a:r>
              <a:rPr lang="it-IT" sz="1100" b="0" dirty="0" err="1" smtClean="0"/>
              <a:t>lett</a:t>
            </a:r>
            <a:r>
              <a:rPr lang="it-IT" sz="1100" b="0" dirty="0" smtClean="0"/>
              <a:t>. a) e c)= 400.000</a:t>
            </a:r>
          </a:p>
          <a:p>
            <a:pPr marL="171450" indent="-171450" algn="ctr">
              <a:buFont typeface="Wingdings" panose="05000000000000000000" pitchFamily="2" charset="2"/>
              <a:buChar char="§"/>
            </a:pPr>
            <a:r>
              <a:rPr lang="it-IT" sz="1100" b="0" dirty="0" smtClean="0"/>
              <a:t>Spesa media complessiva triennio  </a:t>
            </a:r>
            <a:r>
              <a:rPr lang="it-IT" sz="1100" b="0" dirty="0" err="1" smtClean="0"/>
              <a:t>lett</a:t>
            </a:r>
            <a:r>
              <a:rPr lang="it-IT" sz="1100" b="0" dirty="0" smtClean="0"/>
              <a:t>. b) e d) = 200.000</a:t>
            </a:r>
          </a:p>
          <a:p>
            <a:pPr algn="ctr"/>
            <a:r>
              <a:rPr lang="it-IT" sz="1100" dirty="0" smtClean="0"/>
              <a:t>(da slide 12)</a:t>
            </a:r>
            <a:endParaRPr lang="it-IT" sz="1100" b="0" dirty="0" smtClean="0"/>
          </a:p>
          <a:p>
            <a:pPr algn="ctr"/>
            <a:endParaRPr lang="it-IT" dirty="0"/>
          </a:p>
        </p:txBody>
      </p:sp>
    </p:spTree>
    <p:extLst>
      <p:ext uri="{BB962C8B-B14F-4D97-AF65-F5344CB8AC3E}">
        <p14:creationId xmlns:p14="http://schemas.microsoft.com/office/powerpoint/2010/main" val="626827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23825"/>
            <a:ext cx="10515600" cy="1047751"/>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it-IT" sz="2800" b="1" dirty="0" smtClean="0"/>
              <a:t>Metodologia suggerita</a:t>
            </a:r>
            <a:br>
              <a:rPr lang="it-IT" sz="2800" b="1" dirty="0" smtClean="0"/>
            </a:br>
            <a:r>
              <a:rPr lang="it-IT" sz="2800" b="1" dirty="0" smtClean="0"/>
              <a:t>fonte SOLE24 Ore</a:t>
            </a:r>
            <a:br>
              <a:rPr lang="it-IT" sz="2800" b="1" dirty="0" smtClean="0"/>
            </a:br>
            <a:r>
              <a:rPr lang="it-IT" sz="2800" b="1" dirty="0" smtClean="0"/>
              <a:t>incremento complessivo comunque negativo</a:t>
            </a:r>
            <a:endParaRPr lang="it-IT" sz="2800" b="1" dirty="0"/>
          </a:p>
        </p:txBody>
      </p:sp>
      <p:sp>
        <p:nvSpPr>
          <p:cNvPr id="3" name="Segnaposto contenuto 2"/>
          <p:cNvSpPr>
            <a:spLocks noGrp="1"/>
          </p:cNvSpPr>
          <p:nvPr>
            <p:ph idx="1"/>
          </p:nvPr>
        </p:nvSpPr>
        <p:spPr>
          <a:xfrm>
            <a:off x="895350" y="1171576"/>
            <a:ext cx="10515600" cy="5548014"/>
          </a:xfrm>
        </p:spPr>
        <p:txBody>
          <a:bodyPr/>
          <a:lstStyle/>
          <a:p>
            <a:pPr algn="just">
              <a:buFont typeface="Wingdings" panose="05000000000000000000" pitchFamily="2" charset="2"/>
              <a:buChar char="Ø"/>
            </a:pPr>
            <a:r>
              <a:rPr lang="it-IT" sz="1800" dirty="0" smtClean="0"/>
              <a:t>Qualora vi sia un incremento negativo anche se una delle due categorie di spese evidenzi un aumento tuttavia il credito non spetta.</a:t>
            </a:r>
            <a:endParaRPr lang="it-IT" sz="1800" dirty="0"/>
          </a:p>
          <a:p>
            <a:endParaRPr lang="it-IT" dirty="0" smtClean="0"/>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006149805"/>
              </p:ext>
            </p:extLst>
          </p:nvPr>
        </p:nvGraphicFramePr>
        <p:xfrm>
          <a:off x="1028700" y="1876426"/>
          <a:ext cx="10467974" cy="4940944"/>
        </p:xfrm>
        <a:graphic>
          <a:graphicData uri="http://schemas.openxmlformats.org/drawingml/2006/table">
            <a:tbl>
              <a:tblPr firstRow="1" bandRow="1">
                <a:tableStyleId>{5C22544A-7EE6-4342-B048-85BDC9FD1C3A}</a:tableStyleId>
              </a:tblPr>
              <a:tblGrid>
                <a:gridCol w="2437075"/>
                <a:gridCol w="2359382"/>
                <a:gridCol w="2171287"/>
                <a:gridCol w="2057958"/>
                <a:gridCol w="1442272"/>
              </a:tblGrid>
              <a:tr h="2605707">
                <a:tc>
                  <a:txBody>
                    <a:bodyPr/>
                    <a:lstStyle/>
                    <a:p>
                      <a:pPr algn="ctr"/>
                      <a:endParaRPr lang="it-IT" dirty="0"/>
                    </a:p>
                  </a:txBody>
                  <a:tcPr/>
                </a:tc>
                <a:tc>
                  <a:txBody>
                    <a:bodyPr/>
                    <a:lstStyle/>
                    <a:p>
                      <a:pPr algn="ctr"/>
                      <a:r>
                        <a:rPr lang="it-IT" dirty="0" smtClean="0"/>
                        <a:t>Spese 2015</a:t>
                      </a:r>
                      <a:endParaRPr lang="it-IT" dirty="0"/>
                    </a:p>
                  </a:txBody>
                  <a:tcPr/>
                </a:tc>
                <a:tc>
                  <a:txBody>
                    <a:bodyPr/>
                    <a:lstStyle/>
                    <a:p>
                      <a:pPr algn="ctr"/>
                      <a:r>
                        <a:rPr lang="it-IT" dirty="0" smtClean="0"/>
                        <a:t>Delta su lettera a) e c) rispetto alla media triennio (slide 12)</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Delta su lettera b) e d) rispetto alla media triennio (slide 12)</a:t>
                      </a:r>
                    </a:p>
                    <a:p>
                      <a:pPr algn="ctr"/>
                      <a:endParaRPr lang="it-IT" dirty="0"/>
                    </a:p>
                  </a:txBody>
                  <a:tcPr/>
                </a:tc>
                <a:tc>
                  <a:txBody>
                    <a:bodyPr/>
                    <a:lstStyle/>
                    <a:p>
                      <a:pPr algn="ctr"/>
                      <a:r>
                        <a:rPr lang="it-IT" dirty="0" smtClean="0"/>
                        <a:t>Credito spettante </a:t>
                      </a:r>
                      <a:endParaRPr lang="it-IT" dirty="0"/>
                    </a:p>
                  </a:txBody>
                  <a:tcPr/>
                </a:tc>
              </a:tr>
              <a:tr h="1269593">
                <a:tc>
                  <a:txBody>
                    <a:bodyPr/>
                    <a:lstStyle/>
                    <a:p>
                      <a:pPr algn="ctr"/>
                      <a:r>
                        <a:rPr lang="it-IT" dirty="0" smtClean="0"/>
                        <a:t>Spese</a:t>
                      </a:r>
                      <a:r>
                        <a:rPr lang="it-IT" baseline="0" dirty="0" smtClean="0"/>
                        <a:t> 2015 </a:t>
                      </a:r>
                      <a:r>
                        <a:rPr lang="it-IT" baseline="0" dirty="0" err="1" smtClean="0"/>
                        <a:t>lett</a:t>
                      </a:r>
                      <a:r>
                        <a:rPr lang="it-IT" baseline="0" dirty="0" smtClean="0"/>
                        <a:t>. a) e c) </a:t>
                      </a:r>
                      <a:endParaRPr lang="it-IT" dirty="0"/>
                    </a:p>
                  </a:txBody>
                  <a:tcPr/>
                </a:tc>
                <a:tc>
                  <a:txBody>
                    <a:bodyPr/>
                    <a:lstStyle/>
                    <a:p>
                      <a:pPr algn="ctr"/>
                      <a:r>
                        <a:rPr lang="it-IT" dirty="0" smtClean="0"/>
                        <a:t>500.000</a:t>
                      </a:r>
                      <a:endParaRPr lang="it-IT" dirty="0"/>
                    </a:p>
                  </a:txBody>
                  <a:tcPr/>
                </a:tc>
                <a:tc>
                  <a:txBody>
                    <a:bodyPr/>
                    <a:lstStyle/>
                    <a:p>
                      <a:pPr algn="ctr"/>
                      <a:r>
                        <a:rPr lang="it-IT" dirty="0" smtClean="0"/>
                        <a:t>Non rilevante</a:t>
                      </a:r>
                    </a:p>
                    <a:p>
                      <a:pPr algn="ctr"/>
                      <a:r>
                        <a:rPr lang="it-IT" dirty="0" smtClean="0"/>
                        <a:t>Rileva la spesa incrementale</a:t>
                      </a:r>
                      <a:r>
                        <a:rPr lang="it-IT" baseline="0" dirty="0" smtClean="0"/>
                        <a:t> complessiva</a:t>
                      </a:r>
                      <a:endParaRPr lang="it-IT" dirty="0"/>
                    </a:p>
                  </a:txBody>
                  <a:tcPr/>
                </a:tc>
                <a:tc>
                  <a:txBody>
                    <a:bodyPr/>
                    <a:lstStyle/>
                    <a:p>
                      <a:pPr algn="ctr"/>
                      <a:r>
                        <a:rPr lang="it-IT" dirty="0" smtClean="0"/>
                        <a:t>Non rilevante</a:t>
                      </a:r>
                    </a:p>
                    <a:p>
                      <a:pPr algn="ctr"/>
                      <a:r>
                        <a:rPr lang="it-IT" dirty="0" smtClean="0"/>
                        <a:t>Rileva la spesa incrementale</a:t>
                      </a:r>
                      <a:r>
                        <a:rPr lang="it-IT" baseline="0" dirty="0" smtClean="0"/>
                        <a:t> complessiva</a:t>
                      </a:r>
                      <a:endParaRPr lang="it-IT" dirty="0"/>
                    </a:p>
                  </a:txBody>
                  <a:tcPr/>
                </a:tc>
                <a:tc>
                  <a:txBody>
                    <a:bodyPr/>
                    <a:lstStyle/>
                    <a:p>
                      <a:pPr algn="ctr"/>
                      <a:r>
                        <a:rPr lang="it-IT" dirty="0" smtClean="0"/>
                        <a:t>0</a:t>
                      </a:r>
                      <a:endParaRPr lang="it-IT" dirty="0"/>
                    </a:p>
                  </a:txBody>
                  <a:tcPr/>
                </a:tc>
              </a:tr>
              <a:tr h="526919">
                <a:tc>
                  <a:txBody>
                    <a:bodyPr/>
                    <a:lstStyle/>
                    <a:p>
                      <a:pPr algn="ctr"/>
                      <a:r>
                        <a:rPr lang="it-IT" dirty="0" smtClean="0"/>
                        <a:t>Spese 2015 </a:t>
                      </a:r>
                      <a:r>
                        <a:rPr lang="it-IT" dirty="0" err="1" smtClean="0"/>
                        <a:t>lett</a:t>
                      </a:r>
                      <a:r>
                        <a:rPr lang="it-IT" dirty="0" smtClean="0"/>
                        <a:t>. b) e d) </a:t>
                      </a:r>
                      <a:endParaRPr lang="it-IT" dirty="0"/>
                    </a:p>
                  </a:txBody>
                  <a:tcPr/>
                </a:tc>
                <a:tc>
                  <a:txBody>
                    <a:bodyPr/>
                    <a:lstStyle/>
                    <a:p>
                      <a:pPr algn="ctr"/>
                      <a:r>
                        <a:rPr lang="it-IT" dirty="0" smtClean="0"/>
                        <a:t>50.000</a:t>
                      </a:r>
                      <a:endParaRPr lang="it-IT" dirty="0"/>
                    </a:p>
                  </a:txBody>
                  <a:tcPr/>
                </a:tc>
                <a:tc>
                  <a:txBody>
                    <a:bodyPr/>
                    <a:lstStyle/>
                    <a:p>
                      <a:pPr algn="ctr"/>
                      <a:endParaRPr lang="it-IT" sz="1400" dirty="0"/>
                    </a:p>
                  </a:txBody>
                  <a:tcPr/>
                </a:tc>
                <a:tc>
                  <a:txBody>
                    <a:bodyPr/>
                    <a:lstStyle/>
                    <a:p>
                      <a:pPr algn="ctr"/>
                      <a:endParaRPr lang="it-IT" dirty="0"/>
                    </a:p>
                  </a:txBody>
                  <a:tcPr/>
                </a:tc>
                <a:tc>
                  <a:txBody>
                    <a:bodyPr/>
                    <a:lstStyle/>
                    <a:p>
                      <a:pPr algn="ctr"/>
                      <a:r>
                        <a:rPr lang="it-IT" dirty="0" smtClean="0"/>
                        <a:t>0</a:t>
                      </a:r>
                    </a:p>
                  </a:txBody>
                  <a:tcPr/>
                </a:tc>
              </a:tr>
              <a:tr h="538725">
                <a:tc>
                  <a:txBody>
                    <a:bodyPr/>
                    <a:lstStyle/>
                    <a:p>
                      <a:pPr algn="ctr"/>
                      <a:r>
                        <a:rPr lang="it-IT" dirty="0" smtClean="0"/>
                        <a:t>Spese totali 2015</a:t>
                      </a:r>
                      <a:endParaRPr lang="it-IT" dirty="0"/>
                    </a:p>
                  </a:txBody>
                  <a:tcPr/>
                </a:tc>
                <a:tc>
                  <a:txBody>
                    <a:bodyPr/>
                    <a:lstStyle/>
                    <a:p>
                      <a:pPr algn="ctr"/>
                      <a:r>
                        <a:rPr lang="it-IT" dirty="0" smtClean="0"/>
                        <a:t>550.000</a:t>
                      </a:r>
                      <a:endParaRPr lang="it-IT" dirty="0"/>
                    </a:p>
                  </a:txBody>
                  <a:tcPr/>
                </a:tc>
                <a:tc>
                  <a:txBody>
                    <a:bodyPr/>
                    <a:lstStyle/>
                    <a:p>
                      <a:pPr algn="ctr"/>
                      <a:endParaRPr lang="it-IT" sz="1400" dirty="0"/>
                    </a:p>
                  </a:txBody>
                  <a:tcPr/>
                </a:tc>
                <a:tc>
                  <a:txBody>
                    <a:bodyPr/>
                    <a:lstStyle/>
                    <a:p>
                      <a:pPr algn="ctr"/>
                      <a:r>
                        <a:rPr lang="it-IT" dirty="0" smtClean="0"/>
                        <a:t>Credito totale</a:t>
                      </a:r>
                      <a:endParaRPr lang="it-IT" dirty="0"/>
                    </a:p>
                  </a:txBody>
                  <a:tcPr/>
                </a:tc>
                <a:tc>
                  <a:txBody>
                    <a:bodyPr/>
                    <a:lstStyle/>
                    <a:p>
                      <a:pPr algn="ctr"/>
                      <a:endParaRPr lang="it-IT" dirty="0"/>
                    </a:p>
                  </a:txBody>
                  <a:tcPr/>
                </a:tc>
              </a:tr>
            </a:tbl>
          </a:graphicData>
        </a:graphic>
      </p:graphicFrame>
      <p:cxnSp>
        <p:nvCxnSpPr>
          <p:cNvPr id="6" name="Connettore 1 5"/>
          <p:cNvCxnSpPr/>
          <p:nvPr/>
        </p:nvCxnSpPr>
        <p:spPr>
          <a:xfrm flipV="1">
            <a:off x="5867400" y="5619750"/>
            <a:ext cx="2047875"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8029575" y="4657725"/>
            <a:ext cx="1952625" cy="885827"/>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10533488" y="6082010"/>
            <a:ext cx="535723" cy="923330"/>
          </a:xfrm>
          <a:prstGeom prst="rect">
            <a:avLst/>
          </a:prstGeom>
          <a:noFill/>
        </p:spPr>
        <p:txBody>
          <a:bodyPr wrap="none" lIns="91440" tIns="45720" rIns="91440" bIns="45720">
            <a:spAutoFit/>
          </a:bodyPr>
          <a:lstStyle/>
          <a:p>
            <a:pPr algn="ctr"/>
            <a:r>
              <a:rPr lang="it-IT" sz="5400" b="1" cap="none" spc="0" dirty="0" smtClean="0">
                <a:ln w="6600">
                  <a:solidFill>
                    <a:schemeClr val="accent2"/>
                  </a:solidFill>
                  <a:prstDash val="solid"/>
                </a:ln>
                <a:solidFill>
                  <a:srgbClr val="FFFFFF"/>
                </a:solidFill>
                <a:effectLst>
                  <a:outerShdw dist="38100" dir="2700000" algn="tl" rotWithShape="0">
                    <a:schemeClr val="accent2"/>
                  </a:outerShdw>
                </a:effectLst>
              </a:rPr>
              <a:t>0</a:t>
            </a:r>
            <a:endParaRPr lang="it-IT"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Ovale 9"/>
          <p:cNvSpPr/>
          <p:nvPr/>
        </p:nvSpPr>
        <p:spPr>
          <a:xfrm>
            <a:off x="5522063" y="5984230"/>
            <a:ext cx="2114550" cy="8331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100" dirty="0" smtClean="0"/>
              <a:t>Delta complessivo  negativo= </a:t>
            </a:r>
            <a:r>
              <a:rPr lang="it-IT" sz="1100" dirty="0" smtClean="0">
                <a:solidFill>
                  <a:schemeClr val="tx1">
                    <a:lumMod val="95000"/>
                    <a:lumOff val="5000"/>
                  </a:schemeClr>
                </a:solidFill>
              </a:rPr>
              <a:t>- </a:t>
            </a:r>
            <a:r>
              <a:rPr lang="it-IT" sz="1100" dirty="0" smtClean="0"/>
              <a:t>50.000 (vedi slide 12)</a:t>
            </a:r>
            <a:endParaRPr lang="it-IT" sz="1100" dirty="0"/>
          </a:p>
        </p:txBody>
      </p:sp>
      <p:sp>
        <p:nvSpPr>
          <p:cNvPr id="11" name="Freccia a destra 10"/>
          <p:cNvSpPr/>
          <p:nvPr/>
        </p:nvSpPr>
        <p:spPr>
          <a:xfrm>
            <a:off x="5029200" y="6248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a:off x="1104900" y="2124075"/>
            <a:ext cx="2324100" cy="2162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Wingdings" panose="05000000000000000000" pitchFamily="2" charset="2"/>
              <a:buChar char="§"/>
            </a:pPr>
            <a:r>
              <a:rPr lang="it-IT" sz="1100" b="0" dirty="0" smtClean="0"/>
              <a:t>Spesa media complessiva  triennio = 600.000 euro </a:t>
            </a:r>
          </a:p>
          <a:p>
            <a:pPr marL="171450" indent="-171450" algn="ctr">
              <a:buFont typeface="Wingdings" panose="05000000000000000000" pitchFamily="2" charset="2"/>
              <a:buChar char="§"/>
            </a:pPr>
            <a:r>
              <a:rPr lang="it-IT" sz="1100" b="0" dirty="0" smtClean="0"/>
              <a:t>Spesa media complessiva triennio  </a:t>
            </a:r>
            <a:r>
              <a:rPr lang="it-IT" sz="1100" b="0" dirty="0" err="1" smtClean="0"/>
              <a:t>lett</a:t>
            </a:r>
            <a:r>
              <a:rPr lang="it-IT" sz="1100" b="0" dirty="0" smtClean="0"/>
              <a:t>. a) e c)= 400.000</a:t>
            </a:r>
          </a:p>
          <a:p>
            <a:pPr marL="171450" indent="-171450" algn="ctr">
              <a:buFont typeface="Wingdings" panose="05000000000000000000" pitchFamily="2" charset="2"/>
              <a:buChar char="§"/>
            </a:pPr>
            <a:r>
              <a:rPr lang="it-IT" sz="1100" b="0" dirty="0" smtClean="0"/>
              <a:t>Spesa media complessiva triennio  </a:t>
            </a:r>
            <a:r>
              <a:rPr lang="it-IT" sz="1100" b="0" dirty="0" err="1" smtClean="0"/>
              <a:t>lett</a:t>
            </a:r>
            <a:r>
              <a:rPr lang="it-IT" sz="1100" b="0" dirty="0" smtClean="0"/>
              <a:t>. b) e d) = 200.000</a:t>
            </a:r>
          </a:p>
          <a:p>
            <a:pPr algn="ctr"/>
            <a:r>
              <a:rPr lang="it-IT" sz="1100" dirty="0" smtClean="0"/>
              <a:t>(da slide 12)</a:t>
            </a:r>
            <a:endParaRPr lang="it-IT" sz="1100" b="0" dirty="0" smtClean="0"/>
          </a:p>
          <a:p>
            <a:pPr algn="ctr"/>
            <a:endParaRPr lang="it-IT" dirty="0"/>
          </a:p>
        </p:txBody>
      </p:sp>
    </p:spTree>
    <p:extLst>
      <p:ext uri="{BB962C8B-B14F-4D97-AF65-F5344CB8AC3E}">
        <p14:creationId xmlns:p14="http://schemas.microsoft.com/office/powerpoint/2010/main" val="300493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63600"/>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600" b="1" dirty="0" smtClean="0"/>
              <a:t>Documentazione delle spese</a:t>
            </a:r>
            <a:endParaRPr lang="it-IT" sz="3600" b="1" dirty="0"/>
          </a:p>
        </p:txBody>
      </p:sp>
      <p:sp>
        <p:nvSpPr>
          <p:cNvPr id="3" name="Segnaposto contenuto 2"/>
          <p:cNvSpPr>
            <a:spLocks noGrp="1"/>
          </p:cNvSpPr>
          <p:nvPr>
            <p:ph idx="1"/>
          </p:nvPr>
        </p:nvSpPr>
        <p:spPr>
          <a:xfrm>
            <a:off x="838200" y="1333500"/>
            <a:ext cx="10515600" cy="4843463"/>
          </a:xfrm>
        </p:spPr>
        <p:txBody>
          <a:bodyPr>
            <a:normAutofit fontScale="77500" lnSpcReduction="20000"/>
          </a:bodyPr>
          <a:lstStyle/>
          <a:p>
            <a:pPr algn="just">
              <a:buFont typeface="Wingdings" panose="05000000000000000000" pitchFamily="2" charset="2"/>
              <a:buChar char="Ø"/>
            </a:pPr>
            <a:r>
              <a:rPr lang="it-IT" dirty="0" smtClean="0"/>
              <a:t>La documentazione delle spese – soggetta al controllo dell’Agenzia delle Entrate – deve essere certificata dal soggetto incaricato della revisione contabile o dal collegio sindacale o da un professionista iscritto nel Registro dei revisori legali e deve essere allegata al bilancio. Anche le imprese non soggette a revisione legale dei conti devono però certificare tali spese .</a:t>
            </a:r>
          </a:p>
          <a:p>
            <a:pPr algn="just">
              <a:buFont typeface="Wingdings" panose="05000000000000000000" pitchFamily="2" charset="2"/>
              <a:buChar char="Ø"/>
            </a:pPr>
            <a:r>
              <a:rPr lang="it-IT" dirty="0" smtClean="0"/>
              <a:t>Sono esenti da certificazione le imprese con bilancio certificato </a:t>
            </a:r>
          </a:p>
          <a:p>
            <a:pPr algn="just">
              <a:buFont typeface="Wingdings" panose="05000000000000000000" pitchFamily="2" charset="2"/>
              <a:buChar char="Ø"/>
            </a:pPr>
            <a:r>
              <a:rPr lang="it-IT" dirty="0" smtClean="0"/>
              <a:t>Le imprese dovranno conservare:</a:t>
            </a:r>
          </a:p>
          <a:p>
            <a:pPr algn="just">
              <a:buFont typeface="Wingdings" panose="05000000000000000000" pitchFamily="2" charset="2"/>
              <a:buChar char="q"/>
            </a:pPr>
            <a:r>
              <a:rPr lang="it-IT" dirty="0" smtClean="0"/>
              <a:t>Fogli di presenza nominativi riportanti per ciascun giorno le ore impiegate nell’attività di ricerca e sviluppo firmati dal legale rappresentante dell’impresa o dal responsabile dell’attività di ricerca.</a:t>
            </a:r>
          </a:p>
          <a:p>
            <a:pPr algn="just">
              <a:buFont typeface="Wingdings" panose="05000000000000000000" pitchFamily="2" charset="2"/>
              <a:buChar char="q"/>
            </a:pPr>
            <a:r>
              <a:rPr lang="it-IT" dirty="0" smtClean="0"/>
              <a:t>Per quanto riguarda strumenti ed attrezzature di laboratorio dichiarazione del legale rappresentante dell’impresa o del responsabile dell’attività di ricerca relativa alla misura e al periodo nei quali sono stati utilizzati per attività di ricerca e sviluppo</a:t>
            </a:r>
          </a:p>
          <a:p>
            <a:pPr algn="just">
              <a:buFont typeface="Wingdings" panose="05000000000000000000" pitchFamily="2" charset="2"/>
              <a:buChar char="q"/>
            </a:pPr>
            <a:r>
              <a:rPr lang="it-IT" dirty="0" smtClean="0"/>
              <a:t>Per in contratti di ricerca stipulati con Università, enti di ricerca e organismi equiparati e con altre imprese , comprese le start-up innovative, dovranno essere conservati </a:t>
            </a:r>
            <a:r>
              <a:rPr lang="it-IT" dirty="0" err="1" smtClean="0"/>
              <a:t>icontratti</a:t>
            </a:r>
            <a:r>
              <a:rPr lang="it-IT" dirty="0" smtClean="0"/>
              <a:t> e una relazione sottoscritta da detti soggetti concernente le attività svolte nel periodo di imposta cui il costo sostenuto si riferisce.</a:t>
            </a:r>
          </a:p>
          <a:p>
            <a:pPr algn="just"/>
            <a:endParaRPr lang="it-IT" dirty="0"/>
          </a:p>
        </p:txBody>
      </p:sp>
    </p:spTree>
    <p:extLst>
      <p:ext uri="{BB962C8B-B14F-4D97-AF65-F5344CB8AC3E}">
        <p14:creationId xmlns:p14="http://schemas.microsoft.com/office/powerpoint/2010/main" val="224112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it-IT" dirty="0" smtClean="0"/>
              <a:t>Riferimenti normativi e regolamentari</a:t>
            </a:r>
            <a:endParaRPr lang="it-IT"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Decreto Legge 23 Dicembre 2013 nr. 145 , articolo 3</a:t>
            </a:r>
          </a:p>
          <a:p>
            <a:pPr algn="just">
              <a:buFont typeface="Wingdings" panose="05000000000000000000" pitchFamily="2" charset="2"/>
              <a:buChar char="Ø"/>
            </a:pPr>
            <a:endParaRPr lang="it-IT" dirty="0" smtClean="0"/>
          </a:p>
          <a:p>
            <a:pPr algn="just">
              <a:buFont typeface="Wingdings" panose="05000000000000000000" pitchFamily="2" charset="2"/>
              <a:buChar char="Ø"/>
            </a:pPr>
            <a:r>
              <a:rPr lang="it-IT" dirty="0" smtClean="0"/>
              <a:t>Legge 23 Dicembre 2014 nr. 190 , articolo 1 comma 35</a:t>
            </a:r>
          </a:p>
          <a:p>
            <a:pPr algn="just">
              <a:buFont typeface="Wingdings" panose="05000000000000000000" pitchFamily="2" charset="2"/>
              <a:buChar char="Ø"/>
            </a:pPr>
            <a:endParaRPr lang="it-IT" dirty="0" smtClean="0"/>
          </a:p>
          <a:p>
            <a:pPr algn="just">
              <a:buFont typeface="Wingdings" panose="05000000000000000000" pitchFamily="2" charset="2"/>
              <a:buChar char="Ø"/>
            </a:pPr>
            <a:r>
              <a:rPr lang="it-IT" dirty="0" smtClean="0"/>
              <a:t>Decreto del Ministro dell’ Economia e delle Finanze di concerto con il Ministro dello Sviluppo Economico del 27 Maggio 2015 pubblicato nella Gazzetta Ufficiale 29 Luglio 2015 nr.174 </a:t>
            </a:r>
            <a:endParaRPr lang="it-IT" dirty="0"/>
          </a:p>
        </p:txBody>
      </p:sp>
    </p:spTree>
    <p:extLst>
      <p:ext uri="{BB962C8B-B14F-4D97-AF65-F5344CB8AC3E}">
        <p14:creationId xmlns:p14="http://schemas.microsoft.com/office/powerpoint/2010/main" val="3990195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it-IT" dirty="0" smtClean="0"/>
              <a:t>Oggetto della agevolazione</a:t>
            </a:r>
            <a:endParaRPr lang="it-IT" dirty="0"/>
          </a:p>
        </p:txBody>
      </p:sp>
      <p:sp>
        <p:nvSpPr>
          <p:cNvPr id="3" name="Segnaposto contenuto 2"/>
          <p:cNvSpPr>
            <a:spLocks noGrp="1"/>
          </p:cNvSpPr>
          <p:nvPr>
            <p:ph idx="1"/>
          </p:nvPr>
        </p:nvSpPr>
        <p:spPr/>
        <p:txBody>
          <a:bodyPr>
            <a:normAutofit fontScale="92500" lnSpcReduction="10000"/>
          </a:bodyPr>
          <a:lstStyle/>
          <a:p>
            <a:pPr algn="just">
              <a:buFont typeface="Wingdings" panose="05000000000000000000" pitchFamily="2" charset="2"/>
              <a:buChar char="Ø"/>
            </a:pPr>
            <a:r>
              <a:rPr lang="it-IT" dirty="0" smtClean="0"/>
              <a:t>La legge istituisce un credito di imposta per attività di ricerca e sviluppo da usufruire in compensazione nel momento in cui si versano i tributi aziendali: in pratica il credito diminuisce, nei limiti di cui alle seguenti </a:t>
            </a:r>
            <a:r>
              <a:rPr lang="it-IT" dirty="0" err="1" smtClean="0"/>
              <a:t>slides</a:t>
            </a:r>
            <a:r>
              <a:rPr lang="it-IT" dirty="0" smtClean="0"/>
              <a:t>, il debito fiscale dell’azienda. Tale compensazione va indicata nel modello F24 e nella dichiarazione dei redditi per l’esercizio di riferimento. Non c’è limite, se non il tetto annuale di cui sotto, alla compensazione.</a:t>
            </a:r>
          </a:p>
          <a:p>
            <a:pPr algn="just">
              <a:buFont typeface="Wingdings" panose="05000000000000000000" pitchFamily="2" charset="2"/>
              <a:buChar char="Ø"/>
            </a:pPr>
            <a:r>
              <a:rPr lang="it-IT" dirty="0" smtClean="0"/>
              <a:t>Il credito è fruibile dal 2015 e fino al 2019.</a:t>
            </a:r>
          </a:p>
          <a:p>
            <a:pPr algn="just">
              <a:buFont typeface="Wingdings" panose="05000000000000000000" pitchFamily="2" charset="2"/>
              <a:buChar char="Ø"/>
            </a:pPr>
            <a:r>
              <a:rPr lang="it-IT" dirty="0" smtClean="0"/>
              <a:t>La misura massima del credito annuale usufruibile per ciascun beneficiario ammonta a 5 milioni</a:t>
            </a:r>
          </a:p>
          <a:p>
            <a:pPr algn="just">
              <a:buFont typeface="Wingdings" panose="05000000000000000000" pitchFamily="2" charset="2"/>
              <a:buChar char="Ø"/>
            </a:pPr>
            <a:r>
              <a:rPr lang="it-IT" dirty="0" smtClean="0"/>
              <a:t>Il credito di imposta non concorre alla formazione del reddito e della base imponibile Irap</a:t>
            </a:r>
            <a:endParaRPr lang="it-IT" dirty="0"/>
          </a:p>
        </p:txBody>
      </p:sp>
    </p:spTree>
    <p:extLst>
      <p:ext uri="{BB962C8B-B14F-4D97-AF65-F5344CB8AC3E}">
        <p14:creationId xmlns:p14="http://schemas.microsoft.com/office/powerpoint/2010/main" val="473126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it-IT" dirty="0" smtClean="0"/>
              <a:t>Soggetti che possono usufruire del credito</a:t>
            </a:r>
            <a:endParaRPr lang="it-IT"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Tutte le imprese, indipendentemente dalla forma giuridica, dal settore economico in cui operano nonché dal regime contabile adottato, se effettuano investimenti in ricerca e sviluppo,  possono essere titolari dell’agevolazione (art. 3 del Decreto)</a:t>
            </a:r>
            <a:endParaRPr lang="it-IT" dirty="0"/>
          </a:p>
        </p:txBody>
      </p:sp>
    </p:spTree>
    <p:extLst>
      <p:ext uri="{BB962C8B-B14F-4D97-AF65-F5344CB8AC3E}">
        <p14:creationId xmlns:p14="http://schemas.microsoft.com/office/powerpoint/2010/main" val="424777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92175"/>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200" b="1" dirty="0" smtClean="0"/>
              <a:t>Attività agevolabili (ART. 2 del Decreto)</a:t>
            </a:r>
            <a:endParaRPr lang="it-IT" sz="3200" b="1" dirty="0"/>
          </a:p>
        </p:txBody>
      </p:sp>
      <p:sp>
        <p:nvSpPr>
          <p:cNvPr id="3" name="Segnaposto contenuto 2"/>
          <p:cNvSpPr>
            <a:spLocks noGrp="1"/>
          </p:cNvSpPr>
          <p:nvPr>
            <p:ph idx="1"/>
          </p:nvPr>
        </p:nvSpPr>
        <p:spPr>
          <a:xfrm>
            <a:off x="838200" y="1361872"/>
            <a:ext cx="10515600" cy="5204297"/>
          </a:xfrm>
        </p:spPr>
        <p:txBody>
          <a:bodyPr>
            <a:noAutofit/>
          </a:bodyPr>
          <a:lstStyle/>
          <a:p>
            <a:pPr marL="342900" indent="-342900" algn="just">
              <a:buFont typeface="+mj-lt"/>
              <a:buAutoNum type="alphaLcPeriod"/>
            </a:pPr>
            <a:r>
              <a:rPr lang="it-IT" sz="1600" dirty="0" smtClean="0"/>
              <a:t>Lavori sperimentali o teorici svolti, aventi quale principale finalità l’acquisizione di nuove conoscenze sui fondamenti di fenomeni e di fatti osservabili, senza che siano previste applicazioni o usi commerciali diretti;</a:t>
            </a:r>
          </a:p>
          <a:p>
            <a:pPr marL="342900" indent="-342900" algn="just">
              <a:buFont typeface="+mj-lt"/>
              <a:buAutoNum type="alphaLcPeriod"/>
            </a:pPr>
            <a:r>
              <a:rPr lang="it-IT" sz="1600" dirty="0" smtClean="0"/>
              <a:t>Ricerca pianificata o indagini critiche miranti ad acquisire nuove conoscenze, da utilizzare per mettere a punto nuovi prodotti , processi o servizi o permettere un miglioramento dei prodotti, processi o servizi esistenti ovvero la creazione di componenti di sistemi complessi , necessaria per la ricerca industriale, ad esclusione dei prototipi di cui alla lettera c);</a:t>
            </a:r>
          </a:p>
          <a:p>
            <a:pPr marL="342900" indent="-342900" algn="just">
              <a:buFont typeface="+mj-lt"/>
              <a:buAutoNum type="alphaLcPeriod"/>
            </a:pPr>
            <a:r>
              <a:rPr lang="it-IT" sz="1600" dirty="0" smtClean="0"/>
              <a:t>Acquisizione, combinazione, strutturazione e utilizzo delle conoscenze e capacità esistenti di natura scientifica, tecnologica e commerciale allo scopo di produrre piani, progetti o disegni per prodotti, processi o servizi nuovi, modificati o migliorati; può trattarsi anche di altre attività destinate alla definizione concettuale, alla pianificazione ed alla documentazione concernenti nuovi prodotti, processi </a:t>
            </a:r>
            <a:r>
              <a:rPr lang="it-IT" sz="1600" dirty="0"/>
              <a:t>e</a:t>
            </a:r>
            <a:r>
              <a:rPr lang="it-IT" sz="1600" dirty="0" smtClean="0"/>
              <a:t> servizi; tali attività possono comprendere l’elaborazione di progetti, disegni, piani e altra documentazione, inclusi gli studi di fattibilità , </a:t>
            </a:r>
            <a:r>
              <a:rPr lang="it-IT" sz="1600" dirty="0" err="1" smtClean="0"/>
              <a:t>purchè</a:t>
            </a:r>
            <a:r>
              <a:rPr lang="it-IT" sz="1600" dirty="0" smtClean="0"/>
              <a:t> non siano destinati a uso commerciale; realizzazione di prototipi utilizzabili per scopi commerciali e di progetti pilota destinati a esperimenti tecnologici o commerciali, quando il prototipo è necessariamente il prodotto commerciale finale e il suo costo di fabbricazione è troppo elevato per poterlo usare soltanto ai fini di dimostrazione e convalida.</a:t>
            </a:r>
          </a:p>
          <a:p>
            <a:pPr marL="342900" indent="-342900" algn="just">
              <a:buFont typeface="+mj-lt"/>
              <a:buAutoNum type="alphaLcPeriod"/>
            </a:pPr>
            <a:r>
              <a:rPr lang="it-IT" sz="1600" dirty="0" smtClean="0"/>
              <a:t>Produzione e collaudo di prodotti , processi e servizi a condizione che non siano impiegati o trasformati in vista di applicazioni industriali o per finalità commerciali</a:t>
            </a:r>
          </a:p>
          <a:p>
            <a:pPr algn="just">
              <a:buFont typeface="Wingdings" panose="05000000000000000000" pitchFamily="2" charset="2"/>
              <a:buChar char="Ø"/>
            </a:pPr>
            <a:r>
              <a:rPr lang="it-IT" sz="1600" dirty="0" smtClean="0"/>
              <a:t>NON SI CONSIDERANO ATTIVITA’ DI RICERCA E DI SVILUPPO LE MODIFICHE ORDINARIE O PERIODICHE APPORTATE A PRODOTTI, LINEE DI PRODUZIONE, PROCESSI DI FABBRICAZIONE, SERVIZI ESISTENTI E ALTRE OPERAZIONI IN CORSO , ANCHE QUANDO TALI MODIFICHE RAPPRESENTINO MIGLIORAMENTI.</a:t>
            </a:r>
          </a:p>
          <a:p>
            <a:pPr>
              <a:buFont typeface="Wingdings" panose="05000000000000000000" pitchFamily="2" charset="2"/>
              <a:buChar char="Ø"/>
            </a:pPr>
            <a:endParaRPr lang="it-IT" sz="1600" dirty="0"/>
          </a:p>
        </p:txBody>
      </p:sp>
    </p:spTree>
    <p:extLst>
      <p:ext uri="{BB962C8B-B14F-4D97-AF65-F5344CB8AC3E}">
        <p14:creationId xmlns:p14="http://schemas.microsoft.com/office/powerpoint/2010/main" val="161079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a:r>
              <a:rPr lang="it-IT" sz="3200" b="1" dirty="0" smtClean="0"/>
              <a:t>Caratteristiche generali dei costi ammissibili per la determinazione del credito di imposta</a:t>
            </a:r>
            <a:endParaRPr lang="it-IT" sz="3200" b="1"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endParaRPr lang="it-IT" dirty="0" smtClean="0"/>
          </a:p>
          <a:p>
            <a:pPr algn="just">
              <a:buFont typeface="Wingdings" panose="05000000000000000000" pitchFamily="2" charset="2"/>
              <a:buChar char="Ø"/>
            </a:pPr>
            <a:r>
              <a:rPr lang="it-IT" dirty="0" smtClean="0"/>
              <a:t>Deve trattarsi di costi di competenza secondo la definizione che ne dà l’articolo 109 del TUIR direttamente connessi allo svolgimento delle attività d ricerca e sviluppo ammissibili (art. 4 del DM).</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42359">
            <a:off x="3048000" y="3990975"/>
            <a:ext cx="6572250" cy="2185987"/>
          </a:xfrm>
          <a:prstGeom prst="rect">
            <a:avLst/>
          </a:prstGeom>
        </p:spPr>
      </p:pic>
    </p:spTree>
    <p:extLst>
      <p:ext uri="{BB962C8B-B14F-4D97-AF65-F5344CB8AC3E}">
        <p14:creationId xmlns:p14="http://schemas.microsoft.com/office/powerpoint/2010/main" val="2457109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6837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it-IT" sz="3600" b="1" dirty="0" smtClean="0"/>
              <a:t>Tipologia di costi ammessi all’agevolazione</a:t>
            </a:r>
            <a:br>
              <a:rPr lang="it-IT" sz="3600" b="1" dirty="0" smtClean="0"/>
            </a:br>
            <a:r>
              <a:rPr lang="it-IT" sz="3600" b="1" dirty="0" smtClean="0"/>
              <a:t>costi di personale</a:t>
            </a:r>
            <a:endParaRPr lang="it-IT" sz="3600" b="1" dirty="0"/>
          </a:p>
        </p:txBody>
      </p:sp>
      <p:sp>
        <p:nvSpPr>
          <p:cNvPr id="3" name="Segnaposto contenuto 2"/>
          <p:cNvSpPr>
            <a:spLocks noGrp="1"/>
          </p:cNvSpPr>
          <p:nvPr>
            <p:ph idx="1"/>
          </p:nvPr>
        </p:nvSpPr>
        <p:spPr>
          <a:xfrm>
            <a:off x="838200" y="1825625"/>
            <a:ext cx="10515600" cy="4908550"/>
          </a:xfrm>
        </p:spPr>
        <p:txBody>
          <a:bodyPr>
            <a:normAutofit fontScale="92500" lnSpcReduction="20000"/>
          </a:bodyPr>
          <a:lstStyle/>
          <a:p>
            <a:pPr algn="just">
              <a:buFont typeface="Wingdings" panose="05000000000000000000" pitchFamily="2" charset="2"/>
              <a:buChar char="Ø"/>
            </a:pPr>
            <a:r>
              <a:rPr lang="it-IT" dirty="0" smtClean="0"/>
              <a:t>Costi relativi al personale altamente qualificato in possesso del titolo di dottore di ricerca, ovvero iscritto ad un ciclo di dottorato presso una università italiana o estera, ovvero in possesso di laurea magistrale in discipline di ambito tecnico o scientifico secondo la classificazione UNESCO </a:t>
            </a:r>
            <a:r>
              <a:rPr lang="it-IT" dirty="0" err="1" smtClean="0"/>
              <a:t>Isced</a:t>
            </a:r>
            <a:r>
              <a:rPr lang="it-IT" dirty="0" smtClean="0"/>
              <a:t> o di cui all’allegato 1 annesso al decreto-legge 23 Dicembre 2013 nr.145 </a:t>
            </a:r>
          </a:p>
          <a:p>
            <a:pPr marL="0" indent="0" algn="just">
              <a:buNone/>
            </a:pPr>
            <a:r>
              <a:rPr lang="it-IT" dirty="0" smtClean="0"/>
              <a:t>Tale personale dovrà essere:</a:t>
            </a:r>
          </a:p>
          <a:p>
            <a:pPr algn="just">
              <a:buFont typeface="Wingdings" panose="05000000000000000000" pitchFamily="2" charset="2"/>
              <a:buChar char="q"/>
            </a:pPr>
            <a:r>
              <a:rPr lang="it-IT" dirty="0" smtClean="0"/>
              <a:t>Dipendente dell’impresa con impiego in attività di ricerca e sviluppo con esclusione del personale amministrativo, contabile, commerciale</a:t>
            </a:r>
          </a:p>
          <a:p>
            <a:pPr algn="just">
              <a:buFont typeface="Wingdings" panose="05000000000000000000" pitchFamily="2" charset="2"/>
              <a:buChar char="q"/>
            </a:pPr>
            <a:r>
              <a:rPr lang="it-IT" dirty="0" smtClean="0"/>
              <a:t>In rapporto di collaborazione con l’impresa , compresi i liberi professionisti, impiegato nelle attività di ricerca e sviluppo a condizione che svolga la propria collaborazione nelle strutture aziendali</a:t>
            </a:r>
          </a:p>
          <a:p>
            <a:pPr marL="0" indent="0" algn="just">
              <a:buNone/>
            </a:pPr>
            <a:r>
              <a:rPr lang="it-IT" dirty="0" smtClean="0"/>
              <a:t>E’ agevolabile la retribuzione lorda in rapporto all’ effettivo impiego dei medesimi lavoratori nelle attività di ricerca e sviluppo.</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90613">
            <a:off x="7092164" y="5975271"/>
            <a:ext cx="2857500" cy="884124"/>
          </a:xfrm>
          <a:prstGeom prst="rect">
            <a:avLst/>
          </a:prstGeom>
        </p:spPr>
      </p:pic>
    </p:spTree>
    <p:extLst>
      <p:ext uri="{BB962C8B-B14F-4D97-AF65-F5344CB8AC3E}">
        <p14:creationId xmlns:p14="http://schemas.microsoft.com/office/powerpoint/2010/main" val="48581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42875"/>
            <a:ext cx="10515600" cy="1457325"/>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it-IT" sz="3600" b="1" dirty="0" smtClean="0"/>
              <a:t>Tipologia di costi ammessi all’agevolazione</a:t>
            </a:r>
            <a:br>
              <a:rPr lang="it-IT" sz="3600" b="1" dirty="0" smtClean="0"/>
            </a:br>
            <a:r>
              <a:rPr lang="it-IT" sz="3600" b="1" dirty="0" smtClean="0"/>
              <a:t>quote di ammortamento strumenti/attrezzature di laboratorio</a:t>
            </a:r>
            <a:endParaRPr lang="it-IT" sz="3600" dirty="0"/>
          </a:p>
        </p:txBody>
      </p:sp>
      <p:sp>
        <p:nvSpPr>
          <p:cNvPr id="3" name="Segnaposto contenuto 2"/>
          <p:cNvSpPr>
            <a:spLocks noGrp="1"/>
          </p:cNvSpPr>
          <p:nvPr>
            <p:ph idx="1"/>
          </p:nvPr>
        </p:nvSpPr>
        <p:spPr>
          <a:xfrm>
            <a:off x="838200" y="1825625"/>
            <a:ext cx="10515600" cy="4927600"/>
          </a:xfrm>
        </p:spPr>
        <p:txBody>
          <a:bodyPr>
            <a:normAutofit/>
          </a:bodyPr>
          <a:lstStyle/>
          <a:p>
            <a:pPr algn="just">
              <a:buFont typeface="Wingdings" panose="05000000000000000000" pitchFamily="2" charset="2"/>
              <a:buChar char="Ø"/>
            </a:pPr>
            <a:r>
              <a:rPr lang="it-IT" sz="2000" dirty="0" smtClean="0"/>
              <a:t>Sono ammesse all’agevolazione anche le quote di ammortamento delle spese di acquisizione o utilizzazione di strumenti ed attrezzature di laboratorio secondo le aliquote fiscali ( DM 31 Dicembre 1988) in relazione alla misura e al periodo di utilizzo per l’attività di ricerca e sviluppo </a:t>
            </a:r>
            <a:r>
              <a:rPr lang="it-IT" sz="2000" dirty="0" err="1" smtClean="0"/>
              <a:t>purchè</a:t>
            </a:r>
            <a:r>
              <a:rPr lang="it-IT" sz="2000" dirty="0" smtClean="0"/>
              <a:t> di costo unitario pari o superiore a 2.000 euro, al netto dell’ IVA.</a:t>
            </a:r>
          </a:p>
          <a:p>
            <a:pPr algn="just">
              <a:buFont typeface="Wingdings" panose="05000000000000000000" pitchFamily="2" charset="2"/>
              <a:buChar char="q"/>
            </a:pPr>
            <a:r>
              <a:rPr lang="it-IT" sz="2000" dirty="0" smtClean="0"/>
              <a:t>Strumenti ed attrezzature devono essere acquisti dall’impresa a titolo di proprietà o di utilizzo . </a:t>
            </a:r>
          </a:p>
          <a:p>
            <a:pPr algn="just">
              <a:buFont typeface="Wingdings" panose="05000000000000000000" pitchFamily="2" charset="2"/>
              <a:buChar char="q"/>
            </a:pPr>
            <a:r>
              <a:rPr lang="it-IT" sz="2000" dirty="0" smtClean="0"/>
              <a:t>In caso di leasing alla determinazione dei costi ammissibili concorrono le quote capitali dei canoni nella misura corrispondente all’importo deducibile fiscale (art. 102 comma 7 TUIR) in rapporto all’effettivo impiego nelle attività di ricerca e di sviluppo. </a:t>
            </a:r>
          </a:p>
          <a:p>
            <a:pPr algn="just">
              <a:buFont typeface="Wingdings" panose="05000000000000000000" pitchFamily="2" charset="2"/>
              <a:buChar char="q"/>
            </a:pPr>
            <a:r>
              <a:rPr lang="it-IT" sz="2000" dirty="0" smtClean="0"/>
              <a:t>Se acquisiti in locazione non finanziaria il valore su cui applicare l’ammortamento con le aliquote fiscali  è il costo storico del bene risultante dal contratto di locazione o da apposita dichiarazione del locatore.</a:t>
            </a:r>
          </a:p>
          <a:p>
            <a:pPr marL="0" indent="0">
              <a:buNone/>
            </a:pP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33792">
            <a:off x="6872953" y="5283923"/>
            <a:ext cx="3579750" cy="1239144"/>
          </a:xfrm>
          <a:prstGeom prst="rect">
            <a:avLst/>
          </a:prstGeom>
        </p:spPr>
      </p:pic>
    </p:spTree>
    <p:extLst>
      <p:ext uri="{BB962C8B-B14F-4D97-AF65-F5344CB8AC3E}">
        <p14:creationId xmlns:p14="http://schemas.microsoft.com/office/powerpoint/2010/main" val="184961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Autofit/>
          </a:bodyPr>
          <a:lstStyle/>
          <a:p>
            <a:pPr algn="ctr"/>
            <a:r>
              <a:rPr lang="it-IT" sz="3500" b="1" dirty="0" smtClean="0"/>
              <a:t>Tipologia di costi ammessi all’agevolazione</a:t>
            </a:r>
            <a:br>
              <a:rPr lang="it-IT" sz="3500" b="1" dirty="0" smtClean="0"/>
            </a:br>
            <a:r>
              <a:rPr lang="it-IT" sz="3500" b="1" dirty="0" smtClean="0"/>
              <a:t>contratti di ricerca con le università , enti di ricerca ed equiparati e con altre imprese</a:t>
            </a:r>
            <a:endParaRPr lang="it-IT" sz="3500" dirty="0"/>
          </a:p>
        </p:txBody>
      </p:sp>
      <p:sp>
        <p:nvSpPr>
          <p:cNvPr id="3" name="Segnaposto contenuto 2"/>
          <p:cNvSpPr>
            <a:spLocks noGrp="1"/>
          </p:cNvSpPr>
          <p:nvPr>
            <p:ph idx="1"/>
          </p:nvPr>
        </p:nvSpPr>
        <p:spPr/>
        <p:txBody>
          <a:bodyPr>
            <a:normAutofit lnSpcReduction="10000"/>
          </a:bodyPr>
          <a:lstStyle/>
          <a:p>
            <a:pPr algn="just">
              <a:buFont typeface="Wingdings" panose="05000000000000000000" pitchFamily="2" charset="2"/>
              <a:buChar char="Ø"/>
            </a:pPr>
            <a:r>
              <a:rPr lang="it-IT" dirty="0" smtClean="0"/>
              <a:t>Ammissibili le spese relative a contratti di ricerca stipulati con università, enti di ricerca e organismi equiparati , e con altre imprese, comprese le start up innovative di cui all’articolo 25 del DL 18 ottobre 2012 n.179 (diverse però da quelle che direttamente o indirettamente  controllano l’impresa, ne sono controllate o sono controllate dalla stessa società che controlla l’impresa).</a:t>
            </a:r>
          </a:p>
          <a:p>
            <a:pPr algn="just">
              <a:buFont typeface="Wingdings" panose="05000000000000000000" pitchFamily="2" charset="2"/>
              <a:buChar char="Ø"/>
            </a:pPr>
            <a:endParaRPr lang="it-IT" dirty="0"/>
          </a:p>
          <a:p>
            <a:pPr algn="just">
              <a:buFont typeface="Wingdings" panose="05000000000000000000" pitchFamily="2" charset="2"/>
              <a:buChar char="q"/>
            </a:pPr>
            <a:r>
              <a:rPr lang="it-IT" dirty="0" smtClean="0"/>
              <a:t>I contratti di ricerca devono essere stipulati con imprese residenti o localizzate in stati membri dell’ Ue, in stati aderenti all’accordo sullo Spazio Economico Europeo (SEE) ovvero in Paesi e territori che consentono un adeguato scambio di informazioni.</a:t>
            </a:r>
          </a:p>
          <a:p>
            <a:pPr algn="just">
              <a:buFont typeface="Wingdings" panose="05000000000000000000" pitchFamily="2" charset="2"/>
              <a:buChar char="q"/>
            </a:pPr>
            <a:endParaRPr lang="it-IT" dirty="0"/>
          </a:p>
          <a:p>
            <a:pPr algn="just"/>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3544094"/>
            <a:ext cx="3276600" cy="914400"/>
          </a:xfrm>
          <a:prstGeom prst="rect">
            <a:avLst/>
          </a:prstGeom>
        </p:spPr>
      </p:pic>
    </p:spTree>
    <p:extLst>
      <p:ext uri="{BB962C8B-B14F-4D97-AF65-F5344CB8AC3E}">
        <p14:creationId xmlns:p14="http://schemas.microsoft.com/office/powerpoint/2010/main" val="2282650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2091</Words>
  <Application>Microsoft Office PowerPoint</Application>
  <PresentationFormat>Widescreen</PresentationFormat>
  <Paragraphs>156</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Wingdings</vt:lpstr>
      <vt:lpstr>Tema di Office</vt:lpstr>
      <vt:lpstr>Il nuovo regime del credito di imposta per le imprese che investono in ricerca e sviluppo anche attraverso contratti con le Università </vt:lpstr>
      <vt:lpstr>Riferimenti normativi e regolamentari</vt:lpstr>
      <vt:lpstr>Oggetto della agevolazione</vt:lpstr>
      <vt:lpstr>Soggetti che possono usufruire del credito</vt:lpstr>
      <vt:lpstr>Attività agevolabili (ART. 2 del Decreto)</vt:lpstr>
      <vt:lpstr>Caratteristiche generali dei costi ammissibili per la determinazione del credito di imposta</vt:lpstr>
      <vt:lpstr>Tipologia di costi ammessi all’agevolazione costi di personale</vt:lpstr>
      <vt:lpstr>Tipologia di costi ammessi all’agevolazione quote di ammortamento strumenti/attrezzature di laboratorio</vt:lpstr>
      <vt:lpstr>Tipologia di costi ammessi all’agevolazione contratti di ricerca con le università , enti di ricerca ed equiparati e con altre imprese</vt:lpstr>
      <vt:lpstr>Tipologia di costi ammessi all’agevolazione competenze tecniche e privative industriali</vt:lpstr>
      <vt:lpstr>Il calcolo del credito (art. 5 del DM)</vt:lpstr>
      <vt:lpstr>Il calcolo del credito le percentuali </vt:lpstr>
      <vt:lpstr>La situazione di una ipotetica società Costi per ricerca e sviluppo</vt:lpstr>
      <vt:lpstr>Metodologia suggerita fonte SOLE24 Ore</vt:lpstr>
      <vt:lpstr>Metodologia suggerita fonte SOLE24 Ore entrambe le tipologie di spesa si incrementano</vt:lpstr>
      <vt:lpstr>Metodologia suggerita fonte SOLE24 Ore solo una tipologia di spesa si incrementa</vt:lpstr>
      <vt:lpstr>Metodologia suggerita fonte SOLE24 Ore incremento complessivo comunque negativo</vt:lpstr>
      <vt:lpstr>Documentazione delle spese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regime del credito di imposta per le imprese che investono in ricerca e sviluppo</dc:title>
  <dc:creator>Vivaldi</dc:creator>
  <cp:lastModifiedBy>Vivaldi</cp:lastModifiedBy>
  <cp:revision>34</cp:revision>
  <dcterms:created xsi:type="dcterms:W3CDTF">2015-08-19T08:44:38Z</dcterms:created>
  <dcterms:modified xsi:type="dcterms:W3CDTF">2015-08-19T16:34:59Z</dcterms:modified>
</cp:coreProperties>
</file>